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76" r:id="rId3"/>
    <p:sldId id="344" r:id="rId4"/>
    <p:sldId id="377" r:id="rId5"/>
    <p:sldId id="380" r:id="rId6"/>
    <p:sldId id="381" r:id="rId7"/>
    <p:sldId id="382" r:id="rId8"/>
    <p:sldId id="257" r:id="rId9"/>
    <p:sldId id="271" r:id="rId10"/>
    <p:sldId id="261" r:id="rId11"/>
    <p:sldId id="262" r:id="rId12"/>
    <p:sldId id="263" r:id="rId13"/>
    <p:sldId id="265" r:id="rId14"/>
    <p:sldId id="312" r:id="rId15"/>
    <p:sldId id="320" r:id="rId16"/>
    <p:sldId id="313" r:id="rId17"/>
    <p:sldId id="314" r:id="rId18"/>
    <p:sldId id="311" r:id="rId19"/>
    <p:sldId id="315" r:id="rId20"/>
    <p:sldId id="269" r:id="rId21"/>
    <p:sldId id="296" r:id="rId22"/>
    <p:sldId id="306" r:id="rId23"/>
    <p:sldId id="361" r:id="rId24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59" autoAdjust="0"/>
    <p:restoredTop sz="94622" autoAdjust="0"/>
  </p:normalViewPr>
  <p:slideViewPr>
    <p:cSldViewPr>
      <p:cViewPr varScale="1">
        <p:scale>
          <a:sx n="73" d="100"/>
          <a:sy n="73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Personal Income Growth</a:t>
            </a:r>
          </a:p>
        </c:rich>
      </c:tx>
      <c:layout>
        <c:manualLayout>
          <c:xMode val="edge"/>
          <c:yMode val="edge"/>
          <c:x val="0.32123776891905248"/>
          <c:y val="2.29007633587786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7865013774104685E-2"/>
          <c:y val="9.7722946845384795E-2"/>
          <c:w val="0.91679323658922796"/>
          <c:h val="0.82906183238723063"/>
        </c:manualLayout>
      </c:layout>
      <c:lineChart>
        <c:grouping val="standard"/>
        <c:varyColors val="0"/>
        <c:ser>
          <c:idx val="0"/>
          <c:order val="0"/>
          <c:tx>
            <c:strRef>
              <c:f>'Personal Income Growth'!$B$1</c:f>
              <c:strCache>
                <c:ptCount val="1"/>
                <c:pt idx="0">
                  <c:v>United States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numRef>
              <c:f>'Personal Income Growth'!$A$2:$A$50</c:f>
              <c:numCache>
                <c:formatCode>m/d/yyyy</c:formatCode>
                <c:ptCount val="49"/>
                <c:pt idx="0">
                  <c:v>25569</c:v>
                </c:pt>
                <c:pt idx="1">
                  <c:v>25934</c:v>
                </c:pt>
                <c:pt idx="2">
                  <c:v>26299</c:v>
                </c:pt>
                <c:pt idx="3">
                  <c:v>26665</c:v>
                </c:pt>
                <c:pt idx="4">
                  <c:v>27030</c:v>
                </c:pt>
                <c:pt idx="5">
                  <c:v>27395</c:v>
                </c:pt>
                <c:pt idx="6">
                  <c:v>27760</c:v>
                </c:pt>
                <c:pt idx="7">
                  <c:v>28126</c:v>
                </c:pt>
                <c:pt idx="8">
                  <c:v>28491</c:v>
                </c:pt>
                <c:pt idx="9">
                  <c:v>28856</c:v>
                </c:pt>
                <c:pt idx="10">
                  <c:v>29221</c:v>
                </c:pt>
                <c:pt idx="11">
                  <c:v>29587</c:v>
                </c:pt>
                <c:pt idx="12">
                  <c:v>29952</c:v>
                </c:pt>
                <c:pt idx="13">
                  <c:v>30317</c:v>
                </c:pt>
                <c:pt idx="14">
                  <c:v>30682</c:v>
                </c:pt>
                <c:pt idx="15">
                  <c:v>31048</c:v>
                </c:pt>
                <c:pt idx="16">
                  <c:v>31413</c:v>
                </c:pt>
                <c:pt idx="17">
                  <c:v>31778</c:v>
                </c:pt>
                <c:pt idx="18">
                  <c:v>32143</c:v>
                </c:pt>
                <c:pt idx="19">
                  <c:v>32509</c:v>
                </c:pt>
                <c:pt idx="20">
                  <c:v>32874</c:v>
                </c:pt>
                <c:pt idx="21">
                  <c:v>33239</c:v>
                </c:pt>
                <c:pt idx="22">
                  <c:v>33604</c:v>
                </c:pt>
                <c:pt idx="23">
                  <c:v>33970</c:v>
                </c:pt>
                <c:pt idx="24">
                  <c:v>34335</c:v>
                </c:pt>
                <c:pt idx="25">
                  <c:v>34700</c:v>
                </c:pt>
                <c:pt idx="26">
                  <c:v>35065</c:v>
                </c:pt>
                <c:pt idx="27">
                  <c:v>35431</c:v>
                </c:pt>
                <c:pt idx="28">
                  <c:v>35796</c:v>
                </c:pt>
                <c:pt idx="29">
                  <c:v>36161</c:v>
                </c:pt>
                <c:pt idx="30">
                  <c:v>36526</c:v>
                </c:pt>
                <c:pt idx="31">
                  <c:v>36892</c:v>
                </c:pt>
                <c:pt idx="32">
                  <c:v>37257</c:v>
                </c:pt>
                <c:pt idx="33">
                  <c:v>37622</c:v>
                </c:pt>
                <c:pt idx="34">
                  <c:v>37987</c:v>
                </c:pt>
                <c:pt idx="35">
                  <c:v>38353</c:v>
                </c:pt>
                <c:pt idx="36">
                  <c:v>38718</c:v>
                </c:pt>
                <c:pt idx="37">
                  <c:v>39083</c:v>
                </c:pt>
                <c:pt idx="38">
                  <c:v>39448</c:v>
                </c:pt>
                <c:pt idx="39">
                  <c:v>39814</c:v>
                </c:pt>
                <c:pt idx="40">
                  <c:v>40179</c:v>
                </c:pt>
                <c:pt idx="41">
                  <c:v>40544</c:v>
                </c:pt>
                <c:pt idx="42">
                  <c:v>40909</c:v>
                </c:pt>
                <c:pt idx="43">
                  <c:v>41275</c:v>
                </c:pt>
                <c:pt idx="44">
                  <c:v>41640</c:v>
                </c:pt>
                <c:pt idx="45">
                  <c:v>42005</c:v>
                </c:pt>
                <c:pt idx="46">
                  <c:v>42370</c:v>
                </c:pt>
                <c:pt idx="47">
                  <c:v>42736</c:v>
                </c:pt>
                <c:pt idx="48">
                  <c:v>43101</c:v>
                </c:pt>
              </c:numCache>
            </c:numRef>
          </c:cat>
          <c:val>
            <c:numRef>
              <c:f>'Personal Income Growth'!$B$2:$B$50</c:f>
              <c:numCache>
                <c:formatCode>General</c:formatCode>
                <c:ptCount val="49"/>
                <c:pt idx="0">
                  <c:v>8.0852299999999993</c:v>
                </c:pt>
                <c:pt idx="1">
                  <c:v>7.8308099999999996</c:v>
                </c:pt>
                <c:pt idx="2">
                  <c:v>9.8276699999999995</c:v>
                </c:pt>
                <c:pt idx="3">
                  <c:v>11.354710000000001</c:v>
                </c:pt>
                <c:pt idx="4">
                  <c:v>9.7335999999999991</c:v>
                </c:pt>
                <c:pt idx="5">
                  <c:v>9.3919300000000003</c:v>
                </c:pt>
                <c:pt idx="6">
                  <c:v>9.7311999999999994</c:v>
                </c:pt>
                <c:pt idx="7">
                  <c:v>10.42088</c:v>
                </c:pt>
                <c:pt idx="8">
                  <c:v>12.32405</c:v>
                </c:pt>
                <c:pt idx="9">
                  <c:v>11.747949999999999</c:v>
                </c:pt>
                <c:pt idx="10">
                  <c:v>11.57048</c:v>
                </c:pt>
                <c:pt idx="11">
                  <c:v>12.113429999999999</c:v>
                </c:pt>
                <c:pt idx="12">
                  <c:v>7.1581799999999998</c:v>
                </c:pt>
                <c:pt idx="13">
                  <c:v>6.7868000000000004</c:v>
                </c:pt>
                <c:pt idx="14">
                  <c:v>10.454650000000001</c:v>
                </c:pt>
                <c:pt idx="15">
                  <c:v>7.0508699999999997</c:v>
                </c:pt>
                <c:pt idx="16">
                  <c:v>5.9066700000000001</c:v>
                </c:pt>
                <c:pt idx="17">
                  <c:v>6.1213199999999999</c:v>
                </c:pt>
                <c:pt idx="18">
                  <c:v>8.1230100000000007</c:v>
                </c:pt>
                <c:pt idx="19">
                  <c:v>7.9883800000000003</c:v>
                </c:pt>
                <c:pt idx="20">
                  <c:v>6.2309700000000001</c:v>
                </c:pt>
                <c:pt idx="21">
                  <c:v>3.4824999999999999</c:v>
                </c:pt>
                <c:pt idx="22">
                  <c:v>6.6068800000000003</c:v>
                </c:pt>
                <c:pt idx="23">
                  <c:v>4.3734700000000002</c:v>
                </c:pt>
                <c:pt idx="24">
                  <c:v>5.1107199999999997</c:v>
                </c:pt>
                <c:pt idx="25">
                  <c:v>5.7887899999999997</c:v>
                </c:pt>
                <c:pt idx="26">
                  <c:v>6.1537100000000002</c:v>
                </c:pt>
                <c:pt idx="27">
                  <c:v>6.1983699999999997</c:v>
                </c:pt>
                <c:pt idx="28">
                  <c:v>7.2495399999999997</c:v>
                </c:pt>
                <c:pt idx="29">
                  <c:v>5.1955200000000001</c:v>
                </c:pt>
                <c:pt idx="30">
                  <c:v>8.1322600000000005</c:v>
                </c:pt>
                <c:pt idx="31">
                  <c:v>4.0796299999999999</c:v>
                </c:pt>
                <c:pt idx="32">
                  <c:v>1.70305</c:v>
                </c:pt>
                <c:pt idx="33">
                  <c:v>3.5875699999999999</c:v>
                </c:pt>
                <c:pt idx="34">
                  <c:v>5.7710100000000004</c:v>
                </c:pt>
                <c:pt idx="35">
                  <c:v>5.6120200000000002</c:v>
                </c:pt>
                <c:pt idx="36">
                  <c:v>7.3923699999999997</c:v>
                </c:pt>
                <c:pt idx="37">
                  <c:v>5.5007000000000001</c:v>
                </c:pt>
                <c:pt idx="38">
                  <c:v>3.6178699999999999</c:v>
                </c:pt>
                <c:pt idx="39">
                  <c:v>-3.0790299999999999</c:v>
                </c:pt>
                <c:pt idx="40">
                  <c:v>4.0839499999999997</c:v>
                </c:pt>
                <c:pt idx="41">
                  <c:v>6.1758899999999999</c:v>
                </c:pt>
                <c:pt idx="42">
                  <c:v>5.1277999999999997</c:v>
                </c:pt>
                <c:pt idx="43">
                  <c:v>1.2202200000000001</c:v>
                </c:pt>
                <c:pt idx="44">
                  <c:v>5.7161999999999997</c:v>
                </c:pt>
                <c:pt idx="45">
                  <c:v>4.8429700000000002</c:v>
                </c:pt>
                <c:pt idx="46">
                  <c:v>2.5666699999999998</c:v>
                </c:pt>
                <c:pt idx="47">
                  <c:v>4.6994899999999999</c:v>
                </c:pt>
                <c:pt idx="48">
                  <c:v>5.5712599999999997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69F-49DB-B9E9-ACBFD4CFE997}"/>
            </c:ext>
          </c:extLst>
        </c:ser>
        <c:ser>
          <c:idx val="1"/>
          <c:order val="1"/>
          <c:tx>
            <c:strRef>
              <c:f>'Personal Income Growth'!$C$1</c:f>
              <c:strCache>
                <c:ptCount val="1"/>
                <c:pt idx="0">
                  <c:v>Horry County, SC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numRef>
              <c:f>'Personal Income Growth'!$A$2:$A$50</c:f>
              <c:numCache>
                <c:formatCode>m/d/yyyy</c:formatCode>
                <c:ptCount val="49"/>
                <c:pt idx="0">
                  <c:v>25569</c:v>
                </c:pt>
                <c:pt idx="1">
                  <c:v>25934</c:v>
                </c:pt>
                <c:pt idx="2">
                  <c:v>26299</c:v>
                </c:pt>
                <c:pt idx="3">
                  <c:v>26665</c:v>
                </c:pt>
                <c:pt idx="4">
                  <c:v>27030</c:v>
                </c:pt>
                <c:pt idx="5">
                  <c:v>27395</c:v>
                </c:pt>
                <c:pt idx="6">
                  <c:v>27760</c:v>
                </c:pt>
                <c:pt idx="7">
                  <c:v>28126</c:v>
                </c:pt>
                <c:pt idx="8">
                  <c:v>28491</c:v>
                </c:pt>
                <c:pt idx="9">
                  <c:v>28856</c:v>
                </c:pt>
                <c:pt idx="10">
                  <c:v>29221</c:v>
                </c:pt>
                <c:pt idx="11">
                  <c:v>29587</c:v>
                </c:pt>
                <c:pt idx="12">
                  <c:v>29952</c:v>
                </c:pt>
                <c:pt idx="13">
                  <c:v>30317</c:v>
                </c:pt>
                <c:pt idx="14">
                  <c:v>30682</c:v>
                </c:pt>
                <c:pt idx="15">
                  <c:v>31048</c:v>
                </c:pt>
                <c:pt idx="16">
                  <c:v>31413</c:v>
                </c:pt>
                <c:pt idx="17">
                  <c:v>31778</c:v>
                </c:pt>
                <c:pt idx="18">
                  <c:v>32143</c:v>
                </c:pt>
                <c:pt idx="19">
                  <c:v>32509</c:v>
                </c:pt>
                <c:pt idx="20">
                  <c:v>32874</c:v>
                </c:pt>
                <c:pt idx="21">
                  <c:v>33239</c:v>
                </c:pt>
                <c:pt idx="22">
                  <c:v>33604</c:v>
                </c:pt>
                <c:pt idx="23">
                  <c:v>33970</c:v>
                </c:pt>
                <c:pt idx="24">
                  <c:v>34335</c:v>
                </c:pt>
                <c:pt idx="25">
                  <c:v>34700</c:v>
                </c:pt>
                <c:pt idx="26">
                  <c:v>35065</c:v>
                </c:pt>
                <c:pt idx="27">
                  <c:v>35431</c:v>
                </c:pt>
                <c:pt idx="28">
                  <c:v>35796</c:v>
                </c:pt>
                <c:pt idx="29">
                  <c:v>36161</c:v>
                </c:pt>
                <c:pt idx="30">
                  <c:v>36526</c:v>
                </c:pt>
                <c:pt idx="31">
                  <c:v>36892</c:v>
                </c:pt>
                <c:pt idx="32">
                  <c:v>37257</c:v>
                </c:pt>
                <c:pt idx="33">
                  <c:v>37622</c:v>
                </c:pt>
                <c:pt idx="34">
                  <c:v>37987</c:v>
                </c:pt>
                <c:pt idx="35">
                  <c:v>38353</c:v>
                </c:pt>
                <c:pt idx="36">
                  <c:v>38718</c:v>
                </c:pt>
                <c:pt idx="37">
                  <c:v>39083</c:v>
                </c:pt>
                <c:pt idx="38">
                  <c:v>39448</c:v>
                </c:pt>
                <c:pt idx="39">
                  <c:v>39814</c:v>
                </c:pt>
                <c:pt idx="40">
                  <c:v>40179</c:v>
                </c:pt>
                <c:pt idx="41">
                  <c:v>40544</c:v>
                </c:pt>
                <c:pt idx="42">
                  <c:v>40909</c:v>
                </c:pt>
                <c:pt idx="43">
                  <c:v>41275</c:v>
                </c:pt>
                <c:pt idx="44">
                  <c:v>41640</c:v>
                </c:pt>
                <c:pt idx="45">
                  <c:v>42005</c:v>
                </c:pt>
                <c:pt idx="46">
                  <c:v>42370</c:v>
                </c:pt>
                <c:pt idx="47">
                  <c:v>42736</c:v>
                </c:pt>
                <c:pt idx="48">
                  <c:v>43101</c:v>
                </c:pt>
              </c:numCache>
            </c:numRef>
          </c:cat>
          <c:val>
            <c:numRef>
              <c:f>'Personal Income Growth'!$C$2:$C$50</c:f>
              <c:numCache>
                <c:formatCode>General</c:formatCode>
                <c:ptCount val="49"/>
                <c:pt idx="0">
                  <c:v>11.09976</c:v>
                </c:pt>
                <c:pt idx="1">
                  <c:v>21.004480000000001</c:v>
                </c:pt>
                <c:pt idx="2">
                  <c:v>15.729839999999999</c:v>
                </c:pt>
                <c:pt idx="3">
                  <c:v>14.64059</c:v>
                </c:pt>
                <c:pt idx="4">
                  <c:v>13.944889999999999</c:v>
                </c:pt>
                <c:pt idx="5">
                  <c:v>13.20476</c:v>
                </c:pt>
                <c:pt idx="6">
                  <c:v>10.54519</c:v>
                </c:pt>
                <c:pt idx="7">
                  <c:v>10.463039999999999</c:v>
                </c:pt>
                <c:pt idx="8">
                  <c:v>17.90766</c:v>
                </c:pt>
                <c:pt idx="9">
                  <c:v>9.8845200000000002</c:v>
                </c:pt>
                <c:pt idx="10">
                  <c:v>13.659829999999999</c:v>
                </c:pt>
                <c:pt idx="11">
                  <c:v>16.458970000000001</c:v>
                </c:pt>
                <c:pt idx="12">
                  <c:v>10.735670000000001</c:v>
                </c:pt>
                <c:pt idx="13">
                  <c:v>15.00658</c:v>
                </c:pt>
                <c:pt idx="14">
                  <c:v>14.44759</c:v>
                </c:pt>
                <c:pt idx="15">
                  <c:v>10.395860000000001</c:v>
                </c:pt>
                <c:pt idx="16">
                  <c:v>7.4242699999999999</c:v>
                </c:pt>
                <c:pt idx="17">
                  <c:v>10.54674</c:v>
                </c:pt>
                <c:pt idx="18">
                  <c:v>9.25244</c:v>
                </c:pt>
                <c:pt idx="19">
                  <c:v>10.95323</c:v>
                </c:pt>
                <c:pt idx="20">
                  <c:v>6.8825099999999999</c:v>
                </c:pt>
                <c:pt idx="21">
                  <c:v>5.3883200000000002</c:v>
                </c:pt>
                <c:pt idx="22">
                  <c:v>6.3721699999999997</c:v>
                </c:pt>
                <c:pt idx="23">
                  <c:v>3.8229700000000002</c:v>
                </c:pt>
                <c:pt idx="24">
                  <c:v>10.342689999999999</c:v>
                </c:pt>
                <c:pt idx="25">
                  <c:v>11.159050000000001</c:v>
                </c:pt>
                <c:pt idx="26">
                  <c:v>10.66161</c:v>
                </c:pt>
                <c:pt idx="27">
                  <c:v>9.8004599999999993</c:v>
                </c:pt>
                <c:pt idx="28">
                  <c:v>7.75441</c:v>
                </c:pt>
                <c:pt idx="29">
                  <c:v>6.9600799999999996</c:v>
                </c:pt>
                <c:pt idx="30">
                  <c:v>6.99559</c:v>
                </c:pt>
                <c:pt idx="31">
                  <c:v>2.0066999999999999</c:v>
                </c:pt>
                <c:pt idx="32">
                  <c:v>2.6876699999999998</c:v>
                </c:pt>
                <c:pt idx="33">
                  <c:v>5.3309300000000004</c:v>
                </c:pt>
                <c:pt idx="34">
                  <c:v>8.0359200000000008</c:v>
                </c:pt>
                <c:pt idx="35">
                  <c:v>9.1893100000000008</c:v>
                </c:pt>
                <c:pt idx="36">
                  <c:v>10.35182</c:v>
                </c:pt>
                <c:pt idx="37">
                  <c:v>6.7461599999999997</c:v>
                </c:pt>
                <c:pt idx="38">
                  <c:v>3.1961400000000002</c:v>
                </c:pt>
                <c:pt idx="39">
                  <c:v>-1.1160099999999999</c:v>
                </c:pt>
                <c:pt idx="40">
                  <c:v>2.6656499999999999</c:v>
                </c:pt>
                <c:pt idx="41">
                  <c:v>4.9705199999999996</c:v>
                </c:pt>
                <c:pt idx="42">
                  <c:v>4.4759900000000004</c:v>
                </c:pt>
                <c:pt idx="43">
                  <c:v>5.1307200000000002</c:v>
                </c:pt>
                <c:pt idx="44">
                  <c:v>7.8858499999999996</c:v>
                </c:pt>
                <c:pt idx="45">
                  <c:v>8.8058499999999995</c:v>
                </c:pt>
                <c:pt idx="46">
                  <c:v>5.9132400000000001</c:v>
                </c:pt>
                <c:pt idx="47">
                  <c:v>6.1817900000000003</c:v>
                </c:pt>
                <c:pt idx="48">
                  <c:v>6.67441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69F-49DB-B9E9-ACBFD4CFE9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2763952"/>
        <c:axId val="701223440"/>
      </c:lineChart>
      <c:dateAx>
        <c:axId val="7027639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Time</a:t>
                </a:r>
              </a:p>
            </c:rich>
          </c:tx>
          <c:layout>
            <c:manualLayout>
              <c:xMode val="edge"/>
              <c:yMode val="edge"/>
              <c:x val="0.45090902138793532"/>
              <c:y val="0.936558252222050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1223440"/>
        <c:crosses val="autoZero"/>
        <c:auto val="1"/>
        <c:lblOffset val="100"/>
        <c:baseTimeUnit val="years"/>
      </c:dateAx>
      <c:valAx>
        <c:axId val="7012234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Percentage change from</a:t>
                </a:r>
                <a:r>
                  <a:rPr lang="en-US" sz="1200" baseline="0"/>
                  <a:t> a year ago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1.0076896379688076E-2"/>
              <c:y val="0.315949756280465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2763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3384854360114899E-2"/>
          <c:y val="0.15992117066906839"/>
          <c:w val="0.89999994537623484"/>
          <c:h val="5.46666103230834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summer19!$B$193</c:f>
              <c:strCache>
                <c:ptCount val="1"/>
                <c:pt idx="0">
                  <c:v>History</c:v>
                </c:pt>
              </c:strCache>
            </c:strRef>
          </c:tx>
          <c:invertIfNegative val="0"/>
          <c:cat>
            <c:strRef>
              <c:f>summer19!$A$194:$A$211</c:f>
              <c:strCache>
                <c:ptCount val="18"/>
                <c:pt idx="0">
                  <c:v>2016Q1</c:v>
                </c:pt>
                <c:pt idx="1">
                  <c:v>2016Q2</c:v>
                </c:pt>
                <c:pt idx="2">
                  <c:v>2016Q3</c:v>
                </c:pt>
                <c:pt idx="3">
                  <c:v>2016Q4</c:v>
                </c:pt>
                <c:pt idx="4">
                  <c:v>2017Q1</c:v>
                </c:pt>
                <c:pt idx="5">
                  <c:v>2017Q2</c:v>
                </c:pt>
                <c:pt idx="6">
                  <c:v>2017Q3</c:v>
                </c:pt>
                <c:pt idx="7">
                  <c:v>2017Q4</c:v>
                </c:pt>
                <c:pt idx="8">
                  <c:v>2018Q1</c:v>
                </c:pt>
                <c:pt idx="9">
                  <c:v>2018Q2</c:v>
                </c:pt>
                <c:pt idx="10">
                  <c:v>2018Q3</c:v>
                </c:pt>
                <c:pt idx="11">
                  <c:v>2018Q4</c:v>
                </c:pt>
                <c:pt idx="12">
                  <c:v>2019Q1</c:v>
                </c:pt>
                <c:pt idx="13">
                  <c:v>2019Q2</c:v>
                </c:pt>
                <c:pt idx="14">
                  <c:v>2019Q3</c:v>
                </c:pt>
                <c:pt idx="15">
                  <c:v>2019Q4</c:v>
                </c:pt>
                <c:pt idx="16">
                  <c:v>2020Q1</c:v>
                </c:pt>
                <c:pt idx="17">
                  <c:v>2020Q2</c:v>
                </c:pt>
              </c:strCache>
            </c:strRef>
          </c:cat>
          <c:val>
            <c:numRef>
              <c:f>summer19!$B$194:$B$211</c:f>
              <c:numCache>
                <c:formatCode>General</c:formatCode>
                <c:ptCount val="18"/>
                <c:pt idx="0">
                  <c:v>967</c:v>
                </c:pt>
                <c:pt idx="1">
                  <c:v>1141</c:v>
                </c:pt>
                <c:pt idx="2">
                  <c:v>1063</c:v>
                </c:pt>
                <c:pt idx="3">
                  <c:v>991</c:v>
                </c:pt>
                <c:pt idx="4">
                  <c:v>1072</c:v>
                </c:pt>
                <c:pt idx="5">
                  <c:v>1321</c:v>
                </c:pt>
                <c:pt idx="6">
                  <c:v>1298</c:v>
                </c:pt>
                <c:pt idx="7">
                  <c:v>1258</c:v>
                </c:pt>
                <c:pt idx="8">
                  <c:v>1185</c:v>
                </c:pt>
                <c:pt idx="9">
                  <c:v>1260</c:v>
                </c:pt>
                <c:pt idx="10">
                  <c:v>1164</c:v>
                </c:pt>
                <c:pt idx="11">
                  <c:v>948</c:v>
                </c:pt>
                <c:pt idx="12">
                  <c:v>937</c:v>
                </c:pt>
                <c:pt idx="13">
                  <c:v>1316</c:v>
                </c:pt>
                <c:pt idx="14">
                  <c:v>1233</c:v>
                </c:pt>
                <c:pt idx="15">
                  <c:v>1154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7E-41B6-9B95-403B58792E32}"/>
            </c:ext>
          </c:extLst>
        </c:ser>
        <c:ser>
          <c:idx val="1"/>
          <c:order val="1"/>
          <c:tx>
            <c:strRef>
              <c:f>summer19!$C$193</c:f>
              <c:strCache>
                <c:ptCount val="1"/>
                <c:pt idx="0">
                  <c:v>Forecast</c:v>
                </c:pt>
              </c:strCache>
            </c:strRef>
          </c:tx>
          <c:invertIfNegative val="0"/>
          <c:cat>
            <c:strRef>
              <c:f>summer19!$A$194:$A$211</c:f>
              <c:strCache>
                <c:ptCount val="18"/>
                <c:pt idx="0">
                  <c:v>2016Q1</c:v>
                </c:pt>
                <c:pt idx="1">
                  <c:v>2016Q2</c:v>
                </c:pt>
                <c:pt idx="2">
                  <c:v>2016Q3</c:v>
                </c:pt>
                <c:pt idx="3">
                  <c:v>2016Q4</c:v>
                </c:pt>
                <c:pt idx="4">
                  <c:v>2017Q1</c:v>
                </c:pt>
                <c:pt idx="5">
                  <c:v>2017Q2</c:v>
                </c:pt>
                <c:pt idx="6">
                  <c:v>2017Q3</c:v>
                </c:pt>
                <c:pt idx="7">
                  <c:v>2017Q4</c:v>
                </c:pt>
                <c:pt idx="8">
                  <c:v>2018Q1</c:v>
                </c:pt>
                <c:pt idx="9">
                  <c:v>2018Q2</c:v>
                </c:pt>
                <c:pt idx="10">
                  <c:v>2018Q3</c:v>
                </c:pt>
                <c:pt idx="11">
                  <c:v>2018Q4</c:v>
                </c:pt>
                <c:pt idx="12">
                  <c:v>2019Q1</c:v>
                </c:pt>
                <c:pt idx="13">
                  <c:v>2019Q2</c:v>
                </c:pt>
                <c:pt idx="14">
                  <c:v>2019Q3</c:v>
                </c:pt>
                <c:pt idx="15">
                  <c:v>2019Q4</c:v>
                </c:pt>
                <c:pt idx="16">
                  <c:v>2020Q1</c:v>
                </c:pt>
                <c:pt idx="17">
                  <c:v>2020Q2</c:v>
                </c:pt>
              </c:strCache>
            </c:strRef>
          </c:cat>
          <c:val>
            <c:numRef>
              <c:f>summer19!$C$194:$C$211</c:f>
              <c:numCache>
                <c:formatCode>General</c:formatCode>
                <c:ptCount val="18"/>
                <c:pt idx="16">
                  <c:v>1058</c:v>
                </c:pt>
                <c:pt idx="17">
                  <c:v>1379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7E-41B6-9B95-403B58792E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954112"/>
        <c:axId val="60955648"/>
      </c:barChart>
      <c:catAx>
        <c:axId val="60954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0955648"/>
        <c:crosses val="autoZero"/>
        <c:auto val="1"/>
        <c:lblAlgn val="ctr"/>
        <c:lblOffset val="100"/>
        <c:noMultiLvlLbl val="0"/>
      </c:catAx>
      <c:valAx>
        <c:axId val="60955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0954112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summer19!$B$235</c:f>
              <c:strCache>
                <c:ptCount val="1"/>
                <c:pt idx="0">
                  <c:v>History</c:v>
                </c:pt>
              </c:strCache>
            </c:strRef>
          </c:tx>
          <c:invertIfNegative val="0"/>
          <c:cat>
            <c:strRef>
              <c:f>summer19!$A$236:$A$253</c:f>
              <c:strCache>
                <c:ptCount val="18"/>
                <c:pt idx="0">
                  <c:v>2016Q1</c:v>
                </c:pt>
                <c:pt idx="1">
                  <c:v>2016Q2</c:v>
                </c:pt>
                <c:pt idx="2">
                  <c:v>2016Q3</c:v>
                </c:pt>
                <c:pt idx="3">
                  <c:v>2016Q4</c:v>
                </c:pt>
                <c:pt idx="4">
                  <c:v>2017Q1</c:v>
                </c:pt>
                <c:pt idx="5">
                  <c:v>2017Q2</c:v>
                </c:pt>
                <c:pt idx="6">
                  <c:v>2017Q3</c:v>
                </c:pt>
                <c:pt idx="7">
                  <c:v>2017Q4</c:v>
                </c:pt>
                <c:pt idx="8">
                  <c:v>2018Q1</c:v>
                </c:pt>
                <c:pt idx="9">
                  <c:v>2018Q2</c:v>
                </c:pt>
                <c:pt idx="10">
                  <c:v>2018Q3</c:v>
                </c:pt>
                <c:pt idx="11">
                  <c:v>2018Q4</c:v>
                </c:pt>
                <c:pt idx="12">
                  <c:v>2019Q1</c:v>
                </c:pt>
                <c:pt idx="13">
                  <c:v>2019Q2</c:v>
                </c:pt>
                <c:pt idx="14">
                  <c:v>2019Q3</c:v>
                </c:pt>
                <c:pt idx="15">
                  <c:v>2019Q4</c:v>
                </c:pt>
                <c:pt idx="16">
                  <c:v>2020Q1</c:v>
                </c:pt>
                <c:pt idx="17">
                  <c:v>2020Q2</c:v>
                </c:pt>
              </c:strCache>
            </c:strRef>
          </c:cat>
          <c:val>
            <c:numRef>
              <c:f>summer19!$B$236:$B$253</c:f>
              <c:numCache>
                <c:formatCode>_(* #,##0_);_(* \(#,##0\);_(* "-"??_);_(@_)</c:formatCode>
                <c:ptCount val="18"/>
                <c:pt idx="0">
                  <c:v>244.7</c:v>
                </c:pt>
                <c:pt idx="1">
                  <c:v>349.4</c:v>
                </c:pt>
                <c:pt idx="2">
                  <c:v>387.4</c:v>
                </c:pt>
                <c:pt idx="3">
                  <c:v>320.89999999999998</c:v>
                </c:pt>
                <c:pt idx="4">
                  <c:v>302.8</c:v>
                </c:pt>
                <c:pt idx="5">
                  <c:v>355.7</c:v>
                </c:pt>
                <c:pt idx="6">
                  <c:v>375.4</c:v>
                </c:pt>
                <c:pt idx="7">
                  <c:v>339.8</c:v>
                </c:pt>
                <c:pt idx="8">
                  <c:v>334</c:v>
                </c:pt>
                <c:pt idx="9">
                  <c:v>396.9</c:v>
                </c:pt>
                <c:pt idx="10">
                  <c:v>478.1</c:v>
                </c:pt>
                <c:pt idx="11">
                  <c:v>342.6</c:v>
                </c:pt>
                <c:pt idx="12">
                  <c:v>349.2</c:v>
                </c:pt>
                <c:pt idx="13">
                  <c:v>365.7</c:v>
                </c:pt>
                <c:pt idx="14">
                  <c:v>448</c:v>
                </c:pt>
                <c:pt idx="15">
                  <c:v>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BF-40A2-B407-B6EC941F579B}"/>
            </c:ext>
          </c:extLst>
        </c:ser>
        <c:ser>
          <c:idx val="1"/>
          <c:order val="1"/>
          <c:tx>
            <c:strRef>
              <c:f>summer19!$C$235</c:f>
              <c:strCache>
                <c:ptCount val="1"/>
                <c:pt idx="0">
                  <c:v>Forecast</c:v>
                </c:pt>
              </c:strCache>
            </c:strRef>
          </c:tx>
          <c:invertIfNegative val="0"/>
          <c:cat>
            <c:strRef>
              <c:f>summer19!$A$236:$A$253</c:f>
              <c:strCache>
                <c:ptCount val="18"/>
                <c:pt idx="0">
                  <c:v>2016Q1</c:v>
                </c:pt>
                <c:pt idx="1">
                  <c:v>2016Q2</c:v>
                </c:pt>
                <c:pt idx="2">
                  <c:v>2016Q3</c:v>
                </c:pt>
                <c:pt idx="3">
                  <c:v>2016Q4</c:v>
                </c:pt>
                <c:pt idx="4">
                  <c:v>2017Q1</c:v>
                </c:pt>
                <c:pt idx="5">
                  <c:v>2017Q2</c:v>
                </c:pt>
                <c:pt idx="6">
                  <c:v>2017Q3</c:v>
                </c:pt>
                <c:pt idx="7">
                  <c:v>2017Q4</c:v>
                </c:pt>
                <c:pt idx="8">
                  <c:v>2018Q1</c:v>
                </c:pt>
                <c:pt idx="9">
                  <c:v>2018Q2</c:v>
                </c:pt>
                <c:pt idx="10">
                  <c:v>2018Q3</c:v>
                </c:pt>
                <c:pt idx="11">
                  <c:v>2018Q4</c:v>
                </c:pt>
                <c:pt idx="12">
                  <c:v>2019Q1</c:v>
                </c:pt>
                <c:pt idx="13">
                  <c:v>2019Q2</c:v>
                </c:pt>
                <c:pt idx="14">
                  <c:v>2019Q3</c:v>
                </c:pt>
                <c:pt idx="15">
                  <c:v>2019Q4</c:v>
                </c:pt>
                <c:pt idx="16">
                  <c:v>2020Q1</c:v>
                </c:pt>
                <c:pt idx="17">
                  <c:v>2020Q2</c:v>
                </c:pt>
              </c:strCache>
            </c:strRef>
          </c:cat>
          <c:val>
            <c:numRef>
              <c:f>summer19!$C$236:$C$253</c:f>
              <c:numCache>
                <c:formatCode>General</c:formatCode>
                <c:ptCount val="18"/>
                <c:pt idx="16">
                  <c:v>371</c:v>
                </c:pt>
                <c:pt idx="17" formatCode="_(* #,##0_);_(* \(#,##0\);_(* &quot;-&quot;??_);_(@_)">
                  <c:v>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BF-40A2-B407-B6EC941F57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991744"/>
        <c:axId val="60993536"/>
      </c:barChart>
      <c:catAx>
        <c:axId val="60991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0993536"/>
        <c:crosses val="autoZero"/>
        <c:auto val="1"/>
        <c:lblAlgn val="ctr"/>
        <c:lblOffset val="100"/>
        <c:noMultiLvlLbl val="0"/>
      </c:catAx>
      <c:valAx>
        <c:axId val="60993536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crossAx val="60991744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summer19!$B$235</c:f>
              <c:strCache>
                <c:ptCount val="1"/>
                <c:pt idx="0">
                  <c:v>History</c:v>
                </c:pt>
              </c:strCache>
            </c:strRef>
          </c:tx>
          <c:invertIfNegative val="0"/>
          <c:cat>
            <c:strRef>
              <c:f>summer19!$A$236:$A$253</c:f>
              <c:strCache>
                <c:ptCount val="18"/>
                <c:pt idx="0">
                  <c:v>2016Q1</c:v>
                </c:pt>
                <c:pt idx="1">
                  <c:v>2016Q2</c:v>
                </c:pt>
                <c:pt idx="2">
                  <c:v>2016Q3</c:v>
                </c:pt>
                <c:pt idx="3">
                  <c:v>2016Q4</c:v>
                </c:pt>
                <c:pt idx="4">
                  <c:v>2017Q1</c:v>
                </c:pt>
                <c:pt idx="5">
                  <c:v>2017Q2</c:v>
                </c:pt>
                <c:pt idx="6">
                  <c:v>2017Q3</c:v>
                </c:pt>
                <c:pt idx="7">
                  <c:v>2017Q4</c:v>
                </c:pt>
                <c:pt idx="8">
                  <c:v>2018Q1</c:v>
                </c:pt>
                <c:pt idx="9">
                  <c:v>2018Q2</c:v>
                </c:pt>
                <c:pt idx="10">
                  <c:v>2018Q3</c:v>
                </c:pt>
                <c:pt idx="11">
                  <c:v>2018Q4</c:v>
                </c:pt>
                <c:pt idx="12">
                  <c:v>2019Q1</c:v>
                </c:pt>
                <c:pt idx="13">
                  <c:v>2019Q2</c:v>
                </c:pt>
                <c:pt idx="14">
                  <c:v>2019Q3</c:v>
                </c:pt>
                <c:pt idx="15">
                  <c:v>2019Q4</c:v>
                </c:pt>
                <c:pt idx="16">
                  <c:v>2020Q1</c:v>
                </c:pt>
                <c:pt idx="17">
                  <c:v>2020Q2</c:v>
                </c:pt>
              </c:strCache>
            </c:strRef>
          </c:cat>
          <c:val>
            <c:numRef>
              <c:f>summer19!$B$236:$B$253</c:f>
              <c:numCache>
                <c:formatCode>#,##0</c:formatCode>
                <c:ptCount val="18"/>
                <c:pt idx="0">
                  <c:v>1770.1</c:v>
                </c:pt>
                <c:pt idx="1">
                  <c:v>2534.6</c:v>
                </c:pt>
                <c:pt idx="2">
                  <c:v>3419.5</c:v>
                </c:pt>
                <c:pt idx="3">
                  <c:v>2464.8000000000002</c:v>
                </c:pt>
                <c:pt idx="4">
                  <c:v>2250.1</c:v>
                </c:pt>
                <c:pt idx="5">
                  <c:v>2929.3</c:v>
                </c:pt>
                <c:pt idx="6">
                  <c:v>3444.7</c:v>
                </c:pt>
                <c:pt idx="7">
                  <c:v>2564.8000000000002</c:v>
                </c:pt>
                <c:pt idx="8">
                  <c:v>2316.8000000000002</c:v>
                </c:pt>
                <c:pt idx="9">
                  <c:v>2953.7</c:v>
                </c:pt>
                <c:pt idx="10">
                  <c:v>3781.8</c:v>
                </c:pt>
                <c:pt idx="11">
                  <c:v>2664.8</c:v>
                </c:pt>
                <c:pt idx="12">
                  <c:v>2398.5</c:v>
                </c:pt>
                <c:pt idx="13">
                  <c:v>3081.5</c:v>
                </c:pt>
                <c:pt idx="14">
                  <c:v>3801</c:v>
                </c:pt>
                <c:pt idx="15">
                  <c:v>2680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A0-4EAD-A648-B9218376184A}"/>
            </c:ext>
          </c:extLst>
        </c:ser>
        <c:ser>
          <c:idx val="1"/>
          <c:order val="1"/>
          <c:tx>
            <c:strRef>
              <c:f>summer19!$C$235</c:f>
              <c:strCache>
                <c:ptCount val="1"/>
                <c:pt idx="0">
                  <c:v>Forecast</c:v>
                </c:pt>
              </c:strCache>
            </c:strRef>
          </c:tx>
          <c:invertIfNegative val="0"/>
          <c:cat>
            <c:strRef>
              <c:f>summer19!$A$236:$A$253</c:f>
              <c:strCache>
                <c:ptCount val="18"/>
                <c:pt idx="0">
                  <c:v>2016Q1</c:v>
                </c:pt>
                <c:pt idx="1">
                  <c:v>2016Q2</c:v>
                </c:pt>
                <c:pt idx="2">
                  <c:v>2016Q3</c:v>
                </c:pt>
                <c:pt idx="3">
                  <c:v>2016Q4</c:v>
                </c:pt>
                <c:pt idx="4">
                  <c:v>2017Q1</c:v>
                </c:pt>
                <c:pt idx="5">
                  <c:v>2017Q2</c:v>
                </c:pt>
                <c:pt idx="6">
                  <c:v>2017Q3</c:v>
                </c:pt>
                <c:pt idx="7">
                  <c:v>2017Q4</c:v>
                </c:pt>
                <c:pt idx="8">
                  <c:v>2018Q1</c:v>
                </c:pt>
                <c:pt idx="9">
                  <c:v>2018Q2</c:v>
                </c:pt>
                <c:pt idx="10">
                  <c:v>2018Q3</c:v>
                </c:pt>
                <c:pt idx="11">
                  <c:v>2018Q4</c:v>
                </c:pt>
                <c:pt idx="12">
                  <c:v>2019Q1</c:v>
                </c:pt>
                <c:pt idx="13">
                  <c:v>2019Q2</c:v>
                </c:pt>
                <c:pt idx="14">
                  <c:v>2019Q3</c:v>
                </c:pt>
                <c:pt idx="15">
                  <c:v>2019Q4</c:v>
                </c:pt>
                <c:pt idx="16">
                  <c:v>2020Q1</c:v>
                </c:pt>
                <c:pt idx="17">
                  <c:v>2020Q2</c:v>
                </c:pt>
              </c:strCache>
            </c:strRef>
          </c:cat>
          <c:val>
            <c:numRef>
              <c:f>summer19!$C$236:$C$253</c:f>
              <c:numCache>
                <c:formatCode>General</c:formatCode>
                <c:ptCount val="18"/>
                <c:pt idx="16">
                  <c:v>2480</c:v>
                </c:pt>
                <c:pt idx="17" formatCode="_(* #,##0_);_(* \(#,##0\);_(* &quot;-&quot;??_);_(@_)">
                  <c:v>3162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A0-4EAD-A648-B921837618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991744"/>
        <c:axId val="60993536"/>
      </c:barChart>
      <c:catAx>
        <c:axId val="60991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0993536"/>
        <c:crosses val="autoZero"/>
        <c:auto val="1"/>
        <c:lblAlgn val="ctr"/>
        <c:lblOffset val="100"/>
        <c:noMultiLvlLbl val="0"/>
      </c:catAx>
      <c:valAx>
        <c:axId val="6099353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60991744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summer19!$B$235</c:f>
              <c:strCache>
                <c:ptCount val="1"/>
                <c:pt idx="0">
                  <c:v>History</c:v>
                </c:pt>
              </c:strCache>
            </c:strRef>
          </c:tx>
          <c:invertIfNegative val="0"/>
          <c:cat>
            <c:strRef>
              <c:f>summer19!$A$236:$A$253</c:f>
              <c:strCache>
                <c:ptCount val="18"/>
                <c:pt idx="0">
                  <c:v>2016Q1</c:v>
                </c:pt>
                <c:pt idx="1">
                  <c:v>2016Q2</c:v>
                </c:pt>
                <c:pt idx="2">
                  <c:v>2016Q3</c:v>
                </c:pt>
                <c:pt idx="3">
                  <c:v>2016Q4</c:v>
                </c:pt>
                <c:pt idx="4">
                  <c:v>2017Q1</c:v>
                </c:pt>
                <c:pt idx="5">
                  <c:v>2017Q2</c:v>
                </c:pt>
                <c:pt idx="6">
                  <c:v>2017Q3</c:v>
                </c:pt>
                <c:pt idx="7">
                  <c:v>2017Q4</c:v>
                </c:pt>
                <c:pt idx="8">
                  <c:v>2018Q1</c:v>
                </c:pt>
                <c:pt idx="9">
                  <c:v>2018Q2</c:v>
                </c:pt>
                <c:pt idx="10">
                  <c:v>2018Q3</c:v>
                </c:pt>
                <c:pt idx="11">
                  <c:v>2018Q4</c:v>
                </c:pt>
                <c:pt idx="12">
                  <c:v>2019Q1</c:v>
                </c:pt>
                <c:pt idx="13">
                  <c:v>2019Q2</c:v>
                </c:pt>
                <c:pt idx="14">
                  <c:v>2019Q3</c:v>
                </c:pt>
                <c:pt idx="15">
                  <c:v>2019Q4</c:v>
                </c:pt>
                <c:pt idx="16">
                  <c:v>2020Q1</c:v>
                </c:pt>
                <c:pt idx="17">
                  <c:v>2020Q2</c:v>
                </c:pt>
              </c:strCache>
            </c:strRef>
          </c:cat>
          <c:val>
            <c:numRef>
              <c:f>summer19!$B$236:$B$253</c:f>
              <c:numCache>
                <c:formatCode>_(* #,##0_);_(* \(#,##0\);_(* "-"??_);_(@_)</c:formatCode>
                <c:ptCount val="18"/>
                <c:pt idx="0">
                  <c:v>134.6</c:v>
                </c:pt>
                <c:pt idx="1">
                  <c:v>131.30000000000001</c:v>
                </c:pt>
                <c:pt idx="2">
                  <c:v>151.4</c:v>
                </c:pt>
                <c:pt idx="3">
                  <c:v>136.4</c:v>
                </c:pt>
                <c:pt idx="4">
                  <c:v>142.5</c:v>
                </c:pt>
                <c:pt idx="5">
                  <c:v>137.4</c:v>
                </c:pt>
                <c:pt idx="6">
                  <c:v>135</c:v>
                </c:pt>
                <c:pt idx="7">
                  <c:v>133.30000000000001</c:v>
                </c:pt>
                <c:pt idx="8">
                  <c:v>157.80000000000001</c:v>
                </c:pt>
                <c:pt idx="9">
                  <c:v>142.6</c:v>
                </c:pt>
                <c:pt idx="10">
                  <c:v>152.19999999999999</c:v>
                </c:pt>
                <c:pt idx="11">
                  <c:v>139.6</c:v>
                </c:pt>
                <c:pt idx="12">
                  <c:v>143.5</c:v>
                </c:pt>
                <c:pt idx="13">
                  <c:v>132.1</c:v>
                </c:pt>
                <c:pt idx="14" formatCode="General">
                  <c:v>139</c:v>
                </c:pt>
                <c:pt idx="15" formatCode="General">
                  <c:v>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2A-4CC0-916B-830FE5CEF0C6}"/>
            </c:ext>
          </c:extLst>
        </c:ser>
        <c:ser>
          <c:idx val="1"/>
          <c:order val="1"/>
          <c:tx>
            <c:strRef>
              <c:f>summer19!$C$235</c:f>
              <c:strCache>
                <c:ptCount val="1"/>
                <c:pt idx="0">
                  <c:v>Forecast</c:v>
                </c:pt>
              </c:strCache>
            </c:strRef>
          </c:tx>
          <c:invertIfNegative val="0"/>
          <c:cat>
            <c:strRef>
              <c:f>summer19!$A$236:$A$253</c:f>
              <c:strCache>
                <c:ptCount val="18"/>
                <c:pt idx="0">
                  <c:v>2016Q1</c:v>
                </c:pt>
                <c:pt idx="1">
                  <c:v>2016Q2</c:v>
                </c:pt>
                <c:pt idx="2">
                  <c:v>2016Q3</c:v>
                </c:pt>
                <c:pt idx="3">
                  <c:v>2016Q4</c:v>
                </c:pt>
                <c:pt idx="4">
                  <c:v>2017Q1</c:v>
                </c:pt>
                <c:pt idx="5">
                  <c:v>2017Q2</c:v>
                </c:pt>
                <c:pt idx="6">
                  <c:v>2017Q3</c:v>
                </c:pt>
                <c:pt idx="7">
                  <c:v>2017Q4</c:v>
                </c:pt>
                <c:pt idx="8">
                  <c:v>2018Q1</c:v>
                </c:pt>
                <c:pt idx="9">
                  <c:v>2018Q2</c:v>
                </c:pt>
                <c:pt idx="10">
                  <c:v>2018Q3</c:v>
                </c:pt>
                <c:pt idx="11">
                  <c:v>2018Q4</c:v>
                </c:pt>
                <c:pt idx="12">
                  <c:v>2019Q1</c:v>
                </c:pt>
                <c:pt idx="13">
                  <c:v>2019Q2</c:v>
                </c:pt>
                <c:pt idx="14">
                  <c:v>2019Q3</c:v>
                </c:pt>
                <c:pt idx="15">
                  <c:v>2019Q4</c:v>
                </c:pt>
                <c:pt idx="16">
                  <c:v>2020Q1</c:v>
                </c:pt>
                <c:pt idx="17">
                  <c:v>2020Q2</c:v>
                </c:pt>
              </c:strCache>
            </c:strRef>
          </c:cat>
          <c:val>
            <c:numRef>
              <c:f>summer19!$C$236:$C$253</c:f>
              <c:numCache>
                <c:formatCode>General</c:formatCode>
                <c:ptCount val="18"/>
                <c:pt idx="16">
                  <c:v>144</c:v>
                </c:pt>
                <c:pt idx="17" formatCode="_(* #,##0_);_(* \(#,##0\);_(* &quot;-&quot;??_);_(@_)">
                  <c:v>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2A-4CC0-916B-830FE5CEF0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991744"/>
        <c:axId val="60993536"/>
      </c:barChart>
      <c:catAx>
        <c:axId val="60991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0993536"/>
        <c:crosses val="autoZero"/>
        <c:auto val="1"/>
        <c:lblAlgn val="ctr"/>
        <c:lblOffset val="100"/>
        <c:noMultiLvlLbl val="0"/>
      </c:catAx>
      <c:valAx>
        <c:axId val="60993536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crossAx val="60991744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summer19!$B$235</c:f>
              <c:strCache>
                <c:ptCount val="1"/>
                <c:pt idx="0">
                  <c:v>History</c:v>
                </c:pt>
              </c:strCache>
            </c:strRef>
          </c:tx>
          <c:invertIfNegative val="0"/>
          <c:cat>
            <c:strRef>
              <c:f>summer19!$A$257:$A$274</c:f>
              <c:strCache>
                <c:ptCount val="18"/>
                <c:pt idx="0">
                  <c:v>2016Q1</c:v>
                </c:pt>
                <c:pt idx="1">
                  <c:v>2016Q2</c:v>
                </c:pt>
                <c:pt idx="2">
                  <c:v>2016Q3</c:v>
                </c:pt>
                <c:pt idx="3">
                  <c:v>2016Q4</c:v>
                </c:pt>
                <c:pt idx="4">
                  <c:v>2017Q1</c:v>
                </c:pt>
                <c:pt idx="5">
                  <c:v>2017Q2</c:v>
                </c:pt>
                <c:pt idx="6">
                  <c:v>2017Q3</c:v>
                </c:pt>
                <c:pt idx="7">
                  <c:v>2017Q4</c:v>
                </c:pt>
                <c:pt idx="8">
                  <c:v>2018Q1</c:v>
                </c:pt>
                <c:pt idx="9">
                  <c:v>2018Q2</c:v>
                </c:pt>
                <c:pt idx="10">
                  <c:v>2018Q3</c:v>
                </c:pt>
                <c:pt idx="11">
                  <c:v>2018Q4</c:v>
                </c:pt>
                <c:pt idx="12">
                  <c:v>2019Q1</c:v>
                </c:pt>
                <c:pt idx="13">
                  <c:v>2019Q2</c:v>
                </c:pt>
                <c:pt idx="14">
                  <c:v>2019Q3</c:v>
                </c:pt>
                <c:pt idx="15">
                  <c:v>2019Q4</c:v>
                </c:pt>
                <c:pt idx="16">
                  <c:v>2020Q1</c:v>
                </c:pt>
                <c:pt idx="17">
                  <c:v>2020Q2</c:v>
                </c:pt>
              </c:strCache>
            </c:strRef>
          </c:cat>
          <c:val>
            <c:numRef>
              <c:f>summer19!$B$257:$B$274</c:f>
              <c:numCache>
                <c:formatCode>General</c:formatCode>
                <c:ptCount val="18"/>
                <c:pt idx="0">
                  <c:v>22.4</c:v>
                </c:pt>
                <c:pt idx="1">
                  <c:v>23.6</c:v>
                </c:pt>
                <c:pt idx="2">
                  <c:v>24.6</c:v>
                </c:pt>
                <c:pt idx="3">
                  <c:v>24</c:v>
                </c:pt>
                <c:pt idx="4">
                  <c:v>23</c:v>
                </c:pt>
                <c:pt idx="5">
                  <c:v>23.5</c:v>
                </c:pt>
                <c:pt idx="6">
                  <c:v>24.6</c:v>
                </c:pt>
                <c:pt idx="7">
                  <c:v>24.3</c:v>
                </c:pt>
                <c:pt idx="8">
                  <c:v>23.6</c:v>
                </c:pt>
                <c:pt idx="9">
                  <c:v>24.1</c:v>
                </c:pt>
                <c:pt idx="10">
                  <c:v>24.9</c:v>
                </c:pt>
                <c:pt idx="11">
                  <c:v>24.7</c:v>
                </c:pt>
                <c:pt idx="12">
                  <c:v>24.9</c:v>
                </c:pt>
                <c:pt idx="13">
                  <c:v>25.3</c:v>
                </c:pt>
                <c:pt idx="14">
                  <c:v>25.5</c:v>
                </c:pt>
                <c:pt idx="15">
                  <c:v>25.6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9D-4BB0-A559-1FAD7664BA52}"/>
            </c:ext>
          </c:extLst>
        </c:ser>
        <c:ser>
          <c:idx val="1"/>
          <c:order val="1"/>
          <c:tx>
            <c:strRef>
              <c:f>summer19!$C$235</c:f>
              <c:strCache>
                <c:ptCount val="1"/>
                <c:pt idx="0">
                  <c:v>Forecast</c:v>
                </c:pt>
              </c:strCache>
            </c:strRef>
          </c:tx>
          <c:invertIfNegative val="0"/>
          <c:cat>
            <c:strRef>
              <c:f>summer19!$A$257:$A$274</c:f>
              <c:strCache>
                <c:ptCount val="18"/>
                <c:pt idx="0">
                  <c:v>2016Q1</c:v>
                </c:pt>
                <c:pt idx="1">
                  <c:v>2016Q2</c:v>
                </c:pt>
                <c:pt idx="2">
                  <c:v>2016Q3</c:v>
                </c:pt>
                <c:pt idx="3">
                  <c:v>2016Q4</c:v>
                </c:pt>
                <c:pt idx="4">
                  <c:v>2017Q1</c:v>
                </c:pt>
                <c:pt idx="5">
                  <c:v>2017Q2</c:v>
                </c:pt>
                <c:pt idx="6">
                  <c:v>2017Q3</c:v>
                </c:pt>
                <c:pt idx="7">
                  <c:v>2017Q4</c:v>
                </c:pt>
                <c:pt idx="8">
                  <c:v>2018Q1</c:v>
                </c:pt>
                <c:pt idx="9">
                  <c:v>2018Q2</c:v>
                </c:pt>
                <c:pt idx="10">
                  <c:v>2018Q3</c:v>
                </c:pt>
                <c:pt idx="11">
                  <c:v>2018Q4</c:v>
                </c:pt>
                <c:pt idx="12">
                  <c:v>2019Q1</c:v>
                </c:pt>
                <c:pt idx="13">
                  <c:v>2019Q2</c:v>
                </c:pt>
                <c:pt idx="14">
                  <c:v>2019Q3</c:v>
                </c:pt>
                <c:pt idx="15">
                  <c:v>2019Q4</c:v>
                </c:pt>
                <c:pt idx="16">
                  <c:v>2020Q1</c:v>
                </c:pt>
                <c:pt idx="17">
                  <c:v>2020Q2</c:v>
                </c:pt>
              </c:strCache>
            </c:strRef>
          </c:cat>
          <c:val>
            <c:numRef>
              <c:f>summer19!$C$257:$C$274</c:f>
              <c:numCache>
                <c:formatCode>General</c:formatCode>
                <c:ptCount val="18"/>
                <c:pt idx="16">
                  <c:v>25.5</c:v>
                </c:pt>
                <c:pt idx="17">
                  <c:v>25.9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9D-4BB0-A559-1FAD7664BA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991744"/>
        <c:axId val="60993536"/>
      </c:barChart>
      <c:catAx>
        <c:axId val="60991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0993536"/>
        <c:crosses val="autoZero"/>
        <c:auto val="1"/>
        <c:lblAlgn val="ctr"/>
        <c:lblOffset val="100"/>
        <c:noMultiLvlLbl val="0"/>
      </c:catAx>
      <c:valAx>
        <c:axId val="60993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0991744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summer19!$B$235</c:f>
              <c:strCache>
                <c:ptCount val="1"/>
                <c:pt idx="0">
                  <c:v>History</c:v>
                </c:pt>
              </c:strCache>
            </c:strRef>
          </c:tx>
          <c:invertIfNegative val="0"/>
          <c:cat>
            <c:strRef>
              <c:f>summer19!$A$257:$A$274</c:f>
              <c:strCache>
                <c:ptCount val="18"/>
                <c:pt idx="0">
                  <c:v>2016Q1</c:v>
                </c:pt>
                <c:pt idx="1">
                  <c:v>2016Q2</c:v>
                </c:pt>
                <c:pt idx="2">
                  <c:v>2016Q3</c:v>
                </c:pt>
                <c:pt idx="3">
                  <c:v>2016Q4</c:v>
                </c:pt>
                <c:pt idx="4">
                  <c:v>2017Q1</c:v>
                </c:pt>
                <c:pt idx="5">
                  <c:v>2017Q2</c:v>
                </c:pt>
                <c:pt idx="6">
                  <c:v>2017Q3</c:v>
                </c:pt>
                <c:pt idx="7">
                  <c:v>2017Q4</c:v>
                </c:pt>
                <c:pt idx="8">
                  <c:v>2018Q1</c:v>
                </c:pt>
                <c:pt idx="9">
                  <c:v>2018Q2</c:v>
                </c:pt>
                <c:pt idx="10">
                  <c:v>2018Q3</c:v>
                </c:pt>
                <c:pt idx="11">
                  <c:v>2018Q4</c:v>
                </c:pt>
                <c:pt idx="12">
                  <c:v>2019Q1</c:v>
                </c:pt>
                <c:pt idx="13">
                  <c:v>2019Q2</c:v>
                </c:pt>
                <c:pt idx="14">
                  <c:v>2019Q3</c:v>
                </c:pt>
                <c:pt idx="15">
                  <c:v>2019Q4</c:v>
                </c:pt>
                <c:pt idx="16">
                  <c:v>2020Q1</c:v>
                </c:pt>
                <c:pt idx="17">
                  <c:v>2020Q2</c:v>
                </c:pt>
              </c:strCache>
            </c:strRef>
          </c:cat>
          <c:val>
            <c:numRef>
              <c:f>summer19!$B$257:$B$274</c:f>
              <c:numCache>
                <c:formatCode>General</c:formatCode>
                <c:ptCount val="18"/>
                <c:pt idx="0">
                  <c:v>122.7</c:v>
                </c:pt>
                <c:pt idx="1">
                  <c:v>132.5</c:v>
                </c:pt>
                <c:pt idx="2">
                  <c:v>139.30000000000001</c:v>
                </c:pt>
                <c:pt idx="3">
                  <c:v>130.4</c:v>
                </c:pt>
                <c:pt idx="4">
                  <c:v>126.9</c:v>
                </c:pt>
                <c:pt idx="5">
                  <c:v>137.30000000000001</c:v>
                </c:pt>
                <c:pt idx="6">
                  <c:v>144</c:v>
                </c:pt>
                <c:pt idx="7">
                  <c:v>135.5</c:v>
                </c:pt>
                <c:pt idx="8">
                  <c:v>131.1</c:v>
                </c:pt>
                <c:pt idx="9">
                  <c:v>139.69999999999999</c:v>
                </c:pt>
                <c:pt idx="10">
                  <c:v>147.4</c:v>
                </c:pt>
                <c:pt idx="11">
                  <c:v>138.6</c:v>
                </c:pt>
                <c:pt idx="12">
                  <c:v>136</c:v>
                </c:pt>
                <c:pt idx="13">
                  <c:v>146.4</c:v>
                </c:pt>
                <c:pt idx="14">
                  <c:v>153.19999999999999</c:v>
                </c:pt>
                <c:pt idx="15">
                  <c:v>147.6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52-430A-B202-CD234C221763}"/>
            </c:ext>
          </c:extLst>
        </c:ser>
        <c:ser>
          <c:idx val="1"/>
          <c:order val="1"/>
          <c:tx>
            <c:strRef>
              <c:f>summer19!$C$235</c:f>
              <c:strCache>
                <c:ptCount val="1"/>
                <c:pt idx="0">
                  <c:v>Forecast</c:v>
                </c:pt>
              </c:strCache>
            </c:strRef>
          </c:tx>
          <c:invertIfNegative val="0"/>
          <c:cat>
            <c:strRef>
              <c:f>summer19!$A$257:$A$274</c:f>
              <c:strCache>
                <c:ptCount val="18"/>
                <c:pt idx="0">
                  <c:v>2016Q1</c:v>
                </c:pt>
                <c:pt idx="1">
                  <c:v>2016Q2</c:v>
                </c:pt>
                <c:pt idx="2">
                  <c:v>2016Q3</c:v>
                </c:pt>
                <c:pt idx="3">
                  <c:v>2016Q4</c:v>
                </c:pt>
                <c:pt idx="4">
                  <c:v>2017Q1</c:v>
                </c:pt>
                <c:pt idx="5">
                  <c:v>2017Q2</c:v>
                </c:pt>
                <c:pt idx="6">
                  <c:v>2017Q3</c:v>
                </c:pt>
                <c:pt idx="7">
                  <c:v>2017Q4</c:v>
                </c:pt>
                <c:pt idx="8">
                  <c:v>2018Q1</c:v>
                </c:pt>
                <c:pt idx="9">
                  <c:v>2018Q2</c:v>
                </c:pt>
                <c:pt idx="10">
                  <c:v>2018Q3</c:v>
                </c:pt>
                <c:pt idx="11">
                  <c:v>2018Q4</c:v>
                </c:pt>
                <c:pt idx="12">
                  <c:v>2019Q1</c:v>
                </c:pt>
                <c:pt idx="13">
                  <c:v>2019Q2</c:v>
                </c:pt>
                <c:pt idx="14">
                  <c:v>2019Q3</c:v>
                </c:pt>
                <c:pt idx="15">
                  <c:v>2019Q4</c:v>
                </c:pt>
                <c:pt idx="16">
                  <c:v>2020Q1</c:v>
                </c:pt>
                <c:pt idx="17">
                  <c:v>2020Q2</c:v>
                </c:pt>
              </c:strCache>
            </c:strRef>
          </c:cat>
          <c:val>
            <c:numRef>
              <c:f>summer19!$C$257:$C$274</c:f>
              <c:numCache>
                <c:formatCode>General</c:formatCode>
                <c:ptCount val="18"/>
                <c:pt idx="16">
                  <c:v>144.30000000000001</c:v>
                </c:pt>
                <c:pt idx="17">
                  <c:v>151.6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52-430A-B202-CD234C2217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991744"/>
        <c:axId val="60993536"/>
      </c:barChart>
      <c:catAx>
        <c:axId val="60991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0993536"/>
        <c:crosses val="autoZero"/>
        <c:auto val="1"/>
        <c:lblAlgn val="ctr"/>
        <c:lblOffset val="100"/>
        <c:noMultiLvlLbl val="0"/>
      </c:catAx>
      <c:valAx>
        <c:axId val="60993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0991744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summer19!$B$235</c:f>
              <c:strCache>
                <c:ptCount val="1"/>
                <c:pt idx="0">
                  <c:v>History</c:v>
                </c:pt>
              </c:strCache>
            </c:strRef>
          </c:tx>
          <c:invertIfNegative val="0"/>
          <c:cat>
            <c:strRef>
              <c:f>summer19!$A$257:$A$274</c:f>
              <c:strCache>
                <c:ptCount val="18"/>
                <c:pt idx="0">
                  <c:v>2016Q1</c:v>
                </c:pt>
                <c:pt idx="1">
                  <c:v>2016Q2</c:v>
                </c:pt>
                <c:pt idx="2">
                  <c:v>2016Q3</c:v>
                </c:pt>
                <c:pt idx="3">
                  <c:v>2016Q4</c:v>
                </c:pt>
                <c:pt idx="4">
                  <c:v>2017Q1</c:v>
                </c:pt>
                <c:pt idx="5">
                  <c:v>2017Q2</c:v>
                </c:pt>
                <c:pt idx="6">
                  <c:v>2017Q3</c:v>
                </c:pt>
                <c:pt idx="7">
                  <c:v>2017Q4</c:v>
                </c:pt>
                <c:pt idx="8">
                  <c:v>2018Q1</c:v>
                </c:pt>
                <c:pt idx="9">
                  <c:v>2018Q2</c:v>
                </c:pt>
                <c:pt idx="10">
                  <c:v>2018Q3</c:v>
                </c:pt>
                <c:pt idx="11">
                  <c:v>2018Q4</c:v>
                </c:pt>
                <c:pt idx="12">
                  <c:v>2019Q1</c:v>
                </c:pt>
                <c:pt idx="13">
                  <c:v>2019Q2</c:v>
                </c:pt>
                <c:pt idx="14">
                  <c:v>2019Q3</c:v>
                </c:pt>
                <c:pt idx="15">
                  <c:v>2019Q4</c:v>
                </c:pt>
                <c:pt idx="16">
                  <c:v>2020Q1</c:v>
                </c:pt>
                <c:pt idx="17">
                  <c:v>2020Q2</c:v>
                </c:pt>
              </c:strCache>
            </c:strRef>
          </c:cat>
          <c:val>
            <c:numRef>
              <c:f>summer19!$B$257:$B$274</c:f>
              <c:numCache>
                <c:formatCode>0.0</c:formatCode>
                <c:ptCount val="18"/>
                <c:pt idx="0">
                  <c:v>11.510999999999999</c:v>
                </c:pt>
                <c:pt idx="1">
                  <c:v>11.648666666666601</c:v>
                </c:pt>
                <c:pt idx="2">
                  <c:v>11.838666666666601</c:v>
                </c:pt>
                <c:pt idx="3">
                  <c:v>11.731999999999999</c:v>
                </c:pt>
                <c:pt idx="4">
                  <c:v>11.5</c:v>
                </c:pt>
                <c:pt idx="5">
                  <c:v>11.5</c:v>
                </c:pt>
                <c:pt idx="6">
                  <c:v>11.7</c:v>
                </c:pt>
                <c:pt idx="7">
                  <c:v>11.7</c:v>
                </c:pt>
                <c:pt idx="8">
                  <c:v>11.6</c:v>
                </c:pt>
                <c:pt idx="9">
                  <c:v>11.5</c:v>
                </c:pt>
                <c:pt idx="10">
                  <c:v>11.7</c:v>
                </c:pt>
                <c:pt idx="11">
                  <c:v>11.7</c:v>
                </c:pt>
                <c:pt idx="12" formatCode="General">
                  <c:v>11.9</c:v>
                </c:pt>
                <c:pt idx="13">
                  <c:v>11.9</c:v>
                </c:pt>
                <c:pt idx="14">
                  <c:v>11.9</c:v>
                </c:pt>
                <c:pt idx="15">
                  <c:v>12.1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0F-4157-BCEB-5CD865B93B1F}"/>
            </c:ext>
          </c:extLst>
        </c:ser>
        <c:ser>
          <c:idx val="1"/>
          <c:order val="1"/>
          <c:tx>
            <c:strRef>
              <c:f>summer19!$C$235</c:f>
              <c:strCache>
                <c:ptCount val="1"/>
                <c:pt idx="0">
                  <c:v>Forecast</c:v>
                </c:pt>
              </c:strCache>
            </c:strRef>
          </c:tx>
          <c:invertIfNegative val="0"/>
          <c:cat>
            <c:strRef>
              <c:f>summer19!$A$257:$A$274</c:f>
              <c:strCache>
                <c:ptCount val="18"/>
                <c:pt idx="0">
                  <c:v>2016Q1</c:v>
                </c:pt>
                <c:pt idx="1">
                  <c:v>2016Q2</c:v>
                </c:pt>
                <c:pt idx="2">
                  <c:v>2016Q3</c:v>
                </c:pt>
                <c:pt idx="3">
                  <c:v>2016Q4</c:v>
                </c:pt>
                <c:pt idx="4">
                  <c:v>2017Q1</c:v>
                </c:pt>
                <c:pt idx="5">
                  <c:v>2017Q2</c:v>
                </c:pt>
                <c:pt idx="6">
                  <c:v>2017Q3</c:v>
                </c:pt>
                <c:pt idx="7">
                  <c:v>2017Q4</c:v>
                </c:pt>
                <c:pt idx="8">
                  <c:v>2018Q1</c:v>
                </c:pt>
                <c:pt idx="9">
                  <c:v>2018Q2</c:v>
                </c:pt>
                <c:pt idx="10">
                  <c:v>2018Q3</c:v>
                </c:pt>
                <c:pt idx="11">
                  <c:v>2018Q4</c:v>
                </c:pt>
                <c:pt idx="12">
                  <c:v>2019Q1</c:v>
                </c:pt>
                <c:pt idx="13">
                  <c:v>2019Q2</c:v>
                </c:pt>
                <c:pt idx="14">
                  <c:v>2019Q3</c:v>
                </c:pt>
                <c:pt idx="15">
                  <c:v>2019Q4</c:v>
                </c:pt>
                <c:pt idx="16">
                  <c:v>2020Q1</c:v>
                </c:pt>
                <c:pt idx="17">
                  <c:v>2020Q2</c:v>
                </c:pt>
              </c:strCache>
            </c:strRef>
          </c:cat>
          <c:val>
            <c:numRef>
              <c:f>summer19!$C$257:$C$274</c:f>
              <c:numCache>
                <c:formatCode>General</c:formatCode>
                <c:ptCount val="18"/>
                <c:pt idx="16">
                  <c:v>12.1</c:v>
                </c:pt>
                <c:pt idx="17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0F-4157-BCEB-5CD865B93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991744"/>
        <c:axId val="60993536"/>
      </c:barChart>
      <c:catAx>
        <c:axId val="60991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0993536"/>
        <c:crosses val="autoZero"/>
        <c:auto val="1"/>
        <c:lblAlgn val="ctr"/>
        <c:lblOffset val="100"/>
        <c:noMultiLvlLbl val="0"/>
      </c:catAx>
      <c:valAx>
        <c:axId val="6099353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60991744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summer19!$B$277</c:f>
              <c:strCache>
                <c:ptCount val="1"/>
                <c:pt idx="0">
                  <c:v>History</c:v>
                </c:pt>
              </c:strCache>
            </c:strRef>
          </c:tx>
          <c:invertIfNegative val="0"/>
          <c:cat>
            <c:strRef>
              <c:f>summer19!$A$278:$A$295</c:f>
              <c:strCache>
                <c:ptCount val="18"/>
                <c:pt idx="0">
                  <c:v>2016Q1</c:v>
                </c:pt>
                <c:pt idx="1">
                  <c:v>2016Q2</c:v>
                </c:pt>
                <c:pt idx="2">
                  <c:v>2016Q3</c:v>
                </c:pt>
                <c:pt idx="3">
                  <c:v>2016Q4</c:v>
                </c:pt>
                <c:pt idx="4">
                  <c:v>2017Q1</c:v>
                </c:pt>
                <c:pt idx="5">
                  <c:v>2017Q2</c:v>
                </c:pt>
                <c:pt idx="6">
                  <c:v>2017Q3</c:v>
                </c:pt>
                <c:pt idx="7">
                  <c:v>2017Q4</c:v>
                </c:pt>
                <c:pt idx="8">
                  <c:v>2018Q1</c:v>
                </c:pt>
                <c:pt idx="9">
                  <c:v>2018Q2</c:v>
                </c:pt>
                <c:pt idx="10">
                  <c:v>2018Q3</c:v>
                </c:pt>
                <c:pt idx="11">
                  <c:v>2018Q4</c:v>
                </c:pt>
                <c:pt idx="12">
                  <c:v>2019Q1</c:v>
                </c:pt>
                <c:pt idx="13">
                  <c:v>2019Q2</c:v>
                </c:pt>
                <c:pt idx="14">
                  <c:v>2019Q3</c:v>
                </c:pt>
                <c:pt idx="15">
                  <c:v>2019Q4</c:v>
                </c:pt>
                <c:pt idx="16">
                  <c:v>2020Q1</c:v>
                </c:pt>
                <c:pt idx="17">
                  <c:v>2020Q2</c:v>
                </c:pt>
              </c:strCache>
            </c:strRef>
          </c:cat>
          <c:val>
            <c:numRef>
              <c:f>summer19!$B$278:$B$295</c:f>
              <c:numCache>
                <c:formatCode>General</c:formatCode>
                <c:ptCount val="18"/>
                <c:pt idx="0">
                  <c:v>8.6</c:v>
                </c:pt>
                <c:pt idx="1">
                  <c:v>6.5</c:v>
                </c:pt>
                <c:pt idx="2">
                  <c:v>6.2</c:v>
                </c:pt>
                <c:pt idx="3">
                  <c:v>5.6</c:v>
                </c:pt>
                <c:pt idx="4">
                  <c:v>6.6</c:v>
                </c:pt>
                <c:pt idx="5">
                  <c:v>5</c:v>
                </c:pt>
                <c:pt idx="6">
                  <c:v>5.4</c:v>
                </c:pt>
                <c:pt idx="7">
                  <c:v>5.0999999999999996</c:v>
                </c:pt>
                <c:pt idx="8">
                  <c:v>5.9</c:v>
                </c:pt>
                <c:pt idx="9">
                  <c:v>4</c:v>
                </c:pt>
                <c:pt idx="10">
                  <c:v>4.5</c:v>
                </c:pt>
                <c:pt idx="11">
                  <c:v>4.0999999999999996</c:v>
                </c:pt>
                <c:pt idx="12">
                  <c:v>4.8</c:v>
                </c:pt>
                <c:pt idx="13">
                  <c:v>4.2</c:v>
                </c:pt>
                <c:pt idx="14">
                  <c:v>3.9</c:v>
                </c:pt>
                <c:pt idx="15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4A-4EC0-9FA4-F0BDCC6B3426}"/>
            </c:ext>
          </c:extLst>
        </c:ser>
        <c:ser>
          <c:idx val="1"/>
          <c:order val="1"/>
          <c:tx>
            <c:strRef>
              <c:f>summer19!$C$277</c:f>
              <c:strCache>
                <c:ptCount val="1"/>
                <c:pt idx="0">
                  <c:v>Forecast</c:v>
                </c:pt>
              </c:strCache>
            </c:strRef>
          </c:tx>
          <c:invertIfNegative val="0"/>
          <c:cat>
            <c:strRef>
              <c:f>summer19!$A$278:$A$295</c:f>
              <c:strCache>
                <c:ptCount val="18"/>
                <c:pt idx="0">
                  <c:v>2016Q1</c:v>
                </c:pt>
                <c:pt idx="1">
                  <c:v>2016Q2</c:v>
                </c:pt>
                <c:pt idx="2">
                  <c:v>2016Q3</c:v>
                </c:pt>
                <c:pt idx="3">
                  <c:v>2016Q4</c:v>
                </c:pt>
                <c:pt idx="4">
                  <c:v>2017Q1</c:v>
                </c:pt>
                <c:pt idx="5">
                  <c:v>2017Q2</c:v>
                </c:pt>
                <c:pt idx="6">
                  <c:v>2017Q3</c:v>
                </c:pt>
                <c:pt idx="7">
                  <c:v>2017Q4</c:v>
                </c:pt>
                <c:pt idx="8">
                  <c:v>2018Q1</c:v>
                </c:pt>
                <c:pt idx="9">
                  <c:v>2018Q2</c:v>
                </c:pt>
                <c:pt idx="10">
                  <c:v>2018Q3</c:v>
                </c:pt>
                <c:pt idx="11">
                  <c:v>2018Q4</c:v>
                </c:pt>
                <c:pt idx="12">
                  <c:v>2019Q1</c:v>
                </c:pt>
                <c:pt idx="13">
                  <c:v>2019Q2</c:v>
                </c:pt>
                <c:pt idx="14">
                  <c:v>2019Q3</c:v>
                </c:pt>
                <c:pt idx="15">
                  <c:v>2019Q4</c:v>
                </c:pt>
                <c:pt idx="16">
                  <c:v>2020Q1</c:v>
                </c:pt>
                <c:pt idx="17">
                  <c:v>2020Q2</c:v>
                </c:pt>
              </c:strCache>
            </c:strRef>
          </c:cat>
          <c:val>
            <c:numRef>
              <c:f>summer19!$C$278:$C$295</c:f>
              <c:numCache>
                <c:formatCode>General</c:formatCode>
                <c:ptCount val="18"/>
                <c:pt idx="16">
                  <c:v>3.4</c:v>
                </c:pt>
                <c:pt idx="17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4A-4EC0-9FA4-F0BDCC6B34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324288"/>
        <c:axId val="61326080"/>
      </c:barChart>
      <c:catAx>
        <c:axId val="61324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1326080"/>
        <c:crosses val="autoZero"/>
        <c:auto val="1"/>
        <c:lblAlgn val="ctr"/>
        <c:lblOffset val="100"/>
        <c:noMultiLvlLbl val="0"/>
      </c:catAx>
      <c:valAx>
        <c:axId val="61326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1324288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summer19!$B$298</c:f>
              <c:strCache>
                <c:ptCount val="1"/>
                <c:pt idx="0">
                  <c:v>History</c:v>
                </c:pt>
              </c:strCache>
            </c:strRef>
          </c:tx>
          <c:invertIfNegative val="0"/>
          <c:cat>
            <c:strRef>
              <c:f>summer19!$A$299:$A$316</c:f>
              <c:strCache>
                <c:ptCount val="18"/>
                <c:pt idx="0">
                  <c:v>2016Q1</c:v>
                </c:pt>
                <c:pt idx="1">
                  <c:v>2016Q2</c:v>
                </c:pt>
                <c:pt idx="2">
                  <c:v>2016Q3</c:v>
                </c:pt>
                <c:pt idx="3">
                  <c:v>2016Q4</c:v>
                </c:pt>
                <c:pt idx="4">
                  <c:v>2017Q1</c:v>
                </c:pt>
                <c:pt idx="5">
                  <c:v>2017Q2</c:v>
                </c:pt>
                <c:pt idx="6">
                  <c:v>2017Q3</c:v>
                </c:pt>
                <c:pt idx="7">
                  <c:v>2017Q4</c:v>
                </c:pt>
                <c:pt idx="8">
                  <c:v>2018Q1</c:v>
                </c:pt>
                <c:pt idx="9">
                  <c:v>2018Q2</c:v>
                </c:pt>
                <c:pt idx="10">
                  <c:v>2018Q3</c:v>
                </c:pt>
                <c:pt idx="11">
                  <c:v>2018Q4</c:v>
                </c:pt>
                <c:pt idx="12">
                  <c:v>2019Q1</c:v>
                </c:pt>
                <c:pt idx="13">
                  <c:v>2019Q2</c:v>
                </c:pt>
                <c:pt idx="14">
                  <c:v>2019Q3</c:v>
                </c:pt>
                <c:pt idx="15">
                  <c:v>2019Q4</c:v>
                </c:pt>
                <c:pt idx="16">
                  <c:v>2020Q1</c:v>
                </c:pt>
                <c:pt idx="17">
                  <c:v>2020Q2</c:v>
                </c:pt>
              </c:strCache>
            </c:strRef>
          </c:cat>
          <c:val>
            <c:numRef>
              <c:f>summer19!$B$299:$B$316</c:f>
              <c:numCache>
                <c:formatCode>0.0</c:formatCode>
                <c:ptCount val="18"/>
                <c:pt idx="0">
                  <c:v>7.5</c:v>
                </c:pt>
                <c:pt idx="1">
                  <c:v>5.4</c:v>
                </c:pt>
                <c:pt idx="2">
                  <c:v>5</c:v>
                </c:pt>
                <c:pt idx="3">
                  <c:v>5</c:v>
                </c:pt>
                <c:pt idx="4">
                  <c:v>6.3</c:v>
                </c:pt>
                <c:pt idx="5">
                  <c:v>4.4000000000000004</c:v>
                </c:pt>
                <c:pt idx="6">
                  <c:v>4.5999999999999996</c:v>
                </c:pt>
                <c:pt idx="7">
                  <c:v>4.5999999999999996</c:v>
                </c:pt>
                <c:pt idx="8">
                  <c:v>5.8</c:v>
                </c:pt>
                <c:pt idx="9">
                  <c:v>3.7</c:v>
                </c:pt>
                <c:pt idx="10">
                  <c:v>3.9</c:v>
                </c:pt>
                <c:pt idx="11">
                  <c:v>3.8</c:v>
                </c:pt>
                <c:pt idx="12">
                  <c:v>4.9000000000000004</c:v>
                </c:pt>
                <c:pt idx="13">
                  <c:v>3.9</c:v>
                </c:pt>
                <c:pt idx="14">
                  <c:v>2.8</c:v>
                </c:pt>
                <c:pt idx="15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F7-4A15-8901-28C0C727A9CC}"/>
            </c:ext>
          </c:extLst>
        </c:ser>
        <c:ser>
          <c:idx val="1"/>
          <c:order val="1"/>
          <c:tx>
            <c:strRef>
              <c:f>summer19!$C$298</c:f>
              <c:strCache>
                <c:ptCount val="1"/>
                <c:pt idx="0">
                  <c:v>Forecast</c:v>
                </c:pt>
              </c:strCache>
            </c:strRef>
          </c:tx>
          <c:invertIfNegative val="0"/>
          <c:cat>
            <c:strRef>
              <c:f>summer19!$A$299:$A$316</c:f>
              <c:strCache>
                <c:ptCount val="18"/>
                <c:pt idx="0">
                  <c:v>2016Q1</c:v>
                </c:pt>
                <c:pt idx="1">
                  <c:v>2016Q2</c:v>
                </c:pt>
                <c:pt idx="2">
                  <c:v>2016Q3</c:v>
                </c:pt>
                <c:pt idx="3">
                  <c:v>2016Q4</c:v>
                </c:pt>
                <c:pt idx="4">
                  <c:v>2017Q1</c:v>
                </c:pt>
                <c:pt idx="5">
                  <c:v>2017Q2</c:v>
                </c:pt>
                <c:pt idx="6">
                  <c:v>2017Q3</c:v>
                </c:pt>
                <c:pt idx="7">
                  <c:v>2017Q4</c:v>
                </c:pt>
                <c:pt idx="8">
                  <c:v>2018Q1</c:v>
                </c:pt>
                <c:pt idx="9">
                  <c:v>2018Q2</c:v>
                </c:pt>
                <c:pt idx="10">
                  <c:v>2018Q3</c:v>
                </c:pt>
                <c:pt idx="11">
                  <c:v>2018Q4</c:v>
                </c:pt>
                <c:pt idx="12">
                  <c:v>2019Q1</c:v>
                </c:pt>
                <c:pt idx="13">
                  <c:v>2019Q2</c:v>
                </c:pt>
                <c:pt idx="14">
                  <c:v>2019Q3</c:v>
                </c:pt>
                <c:pt idx="15">
                  <c:v>2019Q4</c:v>
                </c:pt>
                <c:pt idx="16">
                  <c:v>2020Q1</c:v>
                </c:pt>
                <c:pt idx="17">
                  <c:v>2020Q2</c:v>
                </c:pt>
              </c:strCache>
            </c:strRef>
          </c:cat>
          <c:val>
            <c:numRef>
              <c:f>summer19!$C$299:$C$316</c:f>
              <c:numCache>
                <c:formatCode>General</c:formatCode>
                <c:ptCount val="18"/>
                <c:pt idx="16" formatCode="0.0">
                  <c:v>3.4</c:v>
                </c:pt>
                <c:pt idx="17" formatCode="0.0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F7-4A15-8901-28C0C727A9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679872"/>
        <c:axId val="75170944"/>
      </c:barChart>
      <c:catAx>
        <c:axId val="63679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5170944"/>
        <c:crosses val="autoZero"/>
        <c:auto val="1"/>
        <c:lblAlgn val="ctr"/>
        <c:lblOffset val="100"/>
        <c:noMultiLvlLbl val="0"/>
      </c:catAx>
      <c:valAx>
        <c:axId val="7517094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63679872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summer19!$B$319</c:f>
              <c:strCache>
                <c:ptCount val="1"/>
                <c:pt idx="0">
                  <c:v>History</c:v>
                </c:pt>
              </c:strCache>
            </c:strRef>
          </c:tx>
          <c:invertIfNegative val="0"/>
          <c:cat>
            <c:strRef>
              <c:f>summer19!$A$320:$A$337</c:f>
              <c:strCache>
                <c:ptCount val="18"/>
                <c:pt idx="0">
                  <c:v>2016Q1</c:v>
                </c:pt>
                <c:pt idx="1">
                  <c:v>2016Q2</c:v>
                </c:pt>
                <c:pt idx="2">
                  <c:v>2016Q3</c:v>
                </c:pt>
                <c:pt idx="3">
                  <c:v>2016Q4</c:v>
                </c:pt>
                <c:pt idx="4">
                  <c:v>2017Q1</c:v>
                </c:pt>
                <c:pt idx="5">
                  <c:v>2017Q2</c:v>
                </c:pt>
                <c:pt idx="6">
                  <c:v>2017Q3</c:v>
                </c:pt>
                <c:pt idx="7">
                  <c:v>2017Q4</c:v>
                </c:pt>
                <c:pt idx="8">
                  <c:v>2018Q1</c:v>
                </c:pt>
                <c:pt idx="9">
                  <c:v>2018Q2</c:v>
                </c:pt>
                <c:pt idx="10">
                  <c:v>2018Q3</c:v>
                </c:pt>
                <c:pt idx="11">
                  <c:v>2018Q4</c:v>
                </c:pt>
                <c:pt idx="12">
                  <c:v>2019Q1</c:v>
                </c:pt>
                <c:pt idx="13">
                  <c:v>2019Q2</c:v>
                </c:pt>
                <c:pt idx="14">
                  <c:v>2019Q3</c:v>
                </c:pt>
                <c:pt idx="15">
                  <c:v>2019Q4</c:v>
                </c:pt>
                <c:pt idx="16">
                  <c:v>2020Q1</c:v>
                </c:pt>
                <c:pt idx="17">
                  <c:v>2020Q2</c:v>
                </c:pt>
              </c:strCache>
            </c:strRef>
          </c:cat>
          <c:val>
            <c:numRef>
              <c:f>summer19!$B$320:$B$337</c:f>
              <c:numCache>
                <c:formatCode>0.0</c:formatCode>
                <c:ptCount val="18"/>
                <c:pt idx="0">
                  <c:v>9</c:v>
                </c:pt>
                <c:pt idx="1">
                  <c:v>7.6</c:v>
                </c:pt>
                <c:pt idx="2">
                  <c:v>7.6</c:v>
                </c:pt>
                <c:pt idx="3">
                  <c:v>6.6</c:v>
                </c:pt>
                <c:pt idx="4">
                  <c:v>7</c:v>
                </c:pt>
                <c:pt idx="5">
                  <c:v>5.7</c:v>
                </c:pt>
                <c:pt idx="6">
                  <c:v>6.8</c:v>
                </c:pt>
                <c:pt idx="7">
                  <c:v>5.9</c:v>
                </c:pt>
                <c:pt idx="8">
                  <c:v>6.4</c:v>
                </c:pt>
                <c:pt idx="9">
                  <c:v>4.9000000000000004</c:v>
                </c:pt>
                <c:pt idx="10">
                  <c:v>5.8</c:v>
                </c:pt>
                <c:pt idx="11">
                  <c:v>5</c:v>
                </c:pt>
                <c:pt idx="12">
                  <c:v>5.3</c:v>
                </c:pt>
                <c:pt idx="13">
                  <c:v>4.7</c:v>
                </c:pt>
                <c:pt idx="14">
                  <c:v>5.0999999999999996</c:v>
                </c:pt>
                <c:pt idx="15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7C-4A58-A6DC-3E58735CBE42}"/>
            </c:ext>
          </c:extLst>
        </c:ser>
        <c:ser>
          <c:idx val="1"/>
          <c:order val="1"/>
          <c:tx>
            <c:strRef>
              <c:f>summer19!$C$319</c:f>
              <c:strCache>
                <c:ptCount val="1"/>
                <c:pt idx="0">
                  <c:v>Forecast</c:v>
                </c:pt>
              </c:strCache>
            </c:strRef>
          </c:tx>
          <c:invertIfNegative val="0"/>
          <c:cat>
            <c:strRef>
              <c:f>summer19!$A$320:$A$337</c:f>
              <c:strCache>
                <c:ptCount val="18"/>
                <c:pt idx="0">
                  <c:v>2016Q1</c:v>
                </c:pt>
                <c:pt idx="1">
                  <c:v>2016Q2</c:v>
                </c:pt>
                <c:pt idx="2">
                  <c:v>2016Q3</c:v>
                </c:pt>
                <c:pt idx="3">
                  <c:v>2016Q4</c:v>
                </c:pt>
                <c:pt idx="4">
                  <c:v>2017Q1</c:v>
                </c:pt>
                <c:pt idx="5">
                  <c:v>2017Q2</c:v>
                </c:pt>
                <c:pt idx="6">
                  <c:v>2017Q3</c:v>
                </c:pt>
                <c:pt idx="7">
                  <c:v>2017Q4</c:v>
                </c:pt>
                <c:pt idx="8">
                  <c:v>2018Q1</c:v>
                </c:pt>
                <c:pt idx="9">
                  <c:v>2018Q2</c:v>
                </c:pt>
                <c:pt idx="10">
                  <c:v>2018Q3</c:v>
                </c:pt>
                <c:pt idx="11">
                  <c:v>2018Q4</c:v>
                </c:pt>
                <c:pt idx="12">
                  <c:v>2019Q1</c:v>
                </c:pt>
                <c:pt idx="13">
                  <c:v>2019Q2</c:v>
                </c:pt>
                <c:pt idx="14">
                  <c:v>2019Q3</c:v>
                </c:pt>
                <c:pt idx="15">
                  <c:v>2019Q4</c:v>
                </c:pt>
                <c:pt idx="16">
                  <c:v>2020Q1</c:v>
                </c:pt>
                <c:pt idx="17">
                  <c:v>2020Q2</c:v>
                </c:pt>
              </c:strCache>
            </c:strRef>
          </c:cat>
          <c:val>
            <c:numRef>
              <c:f>summer19!$C$320:$C$337</c:f>
              <c:numCache>
                <c:formatCode>General</c:formatCode>
                <c:ptCount val="18"/>
                <c:pt idx="16" formatCode="0.0">
                  <c:v>4</c:v>
                </c:pt>
                <c:pt idx="17" formatCode="0.0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7C-4A58-A6DC-3E58735CBE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190272"/>
        <c:axId val="75191808"/>
      </c:barChart>
      <c:catAx>
        <c:axId val="75190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5191808"/>
        <c:crosses val="autoZero"/>
        <c:auto val="1"/>
        <c:lblAlgn val="ctr"/>
        <c:lblOffset val="100"/>
        <c:noMultiLvlLbl val="0"/>
      </c:catAx>
      <c:valAx>
        <c:axId val="7519180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75190272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Population Growth</a:t>
            </a:r>
          </a:p>
        </c:rich>
      </c:tx>
      <c:layout>
        <c:manualLayout>
          <c:xMode val="edge"/>
          <c:yMode val="edge"/>
          <c:x val="0.32123776891905248"/>
          <c:y val="2.29007633587786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7865013774104685E-2"/>
          <c:y val="9.7722946845384795E-2"/>
          <c:w val="0.91679323658922796"/>
          <c:h val="0.82190626171728531"/>
        </c:manualLayout>
      </c:layout>
      <c:lineChart>
        <c:grouping val="standard"/>
        <c:varyColors val="0"/>
        <c:ser>
          <c:idx val="0"/>
          <c:order val="0"/>
          <c:tx>
            <c:strRef>
              <c:f>'Population Growth'!$B$1</c:f>
              <c:strCache>
                <c:ptCount val="1"/>
                <c:pt idx="0">
                  <c:v>United States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numRef>
              <c:f>'Population Growth'!$A$2:$A$49</c:f>
              <c:numCache>
                <c:formatCode>m/d/yyyy</c:formatCode>
                <c:ptCount val="48"/>
                <c:pt idx="0">
                  <c:v>25934</c:v>
                </c:pt>
                <c:pt idx="1">
                  <c:v>26299</c:v>
                </c:pt>
                <c:pt idx="2">
                  <c:v>26665</c:v>
                </c:pt>
                <c:pt idx="3">
                  <c:v>27030</c:v>
                </c:pt>
                <c:pt idx="4">
                  <c:v>27395</c:v>
                </c:pt>
                <c:pt idx="5">
                  <c:v>27760</c:v>
                </c:pt>
                <c:pt idx="6">
                  <c:v>28126</c:v>
                </c:pt>
                <c:pt idx="7">
                  <c:v>28491</c:v>
                </c:pt>
                <c:pt idx="8">
                  <c:v>28856</c:v>
                </c:pt>
                <c:pt idx="9">
                  <c:v>29221</c:v>
                </c:pt>
                <c:pt idx="10">
                  <c:v>29587</c:v>
                </c:pt>
                <c:pt idx="11">
                  <c:v>29952</c:v>
                </c:pt>
                <c:pt idx="12">
                  <c:v>30317</c:v>
                </c:pt>
                <c:pt idx="13">
                  <c:v>30682</c:v>
                </c:pt>
                <c:pt idx="14">
                  <c:v>31048</c:v>
                </c:pt>
                <c:pt idx="15">
                  <c:v>31413</c:v>
                </c:pt>
                <c:pt idx="16">
                  <c:v>31778</c:v>
                </c:pt>
                <c:pt idx="17">
                  <c:v>32143</c:v>
                </c:pt>
                <c:pt idx="18">
                  <c:v>32509</c:v>
                </c:pt>
                <c:pt idx="19">
                  <c:v>32874</c:v>
                </c:pt>
                <c:pt idx="20">
                  <c:v>33239</c:v>
                </c:pt>
                <c:pt idx="21">
                  <c:v>33604</c:v>
                </c:pt>
                <c:pt idx="22">
                  <c:v>33970</c:v>
                </c:pt>
                <c:pt idx="23">
                  <c:v>34335</c:v>
                </c:pt>
                <c:pt idx="24">
                  <c:v>34700</c:v>
                </c:pt>
                <c:pt idx="25">
                  <c:v>35065</c:v>
                </c:pt>
                <c:pt idx="26">
                  <c:v>35431</c:v>
                </c:pt>
                <c:pt idx="27">
                  <c:v>35796</c:v>
                </c:pt>
                <c:pt idx="28">
                  <c:v>36161</c:v>
                </c:pt>
                <c:pt idx="29">
                  <c:v>36526</c:v>
                </c:pt>
                <c:pt idx="30">
                  <c:v>36892</c:v>
                </c:pt>
                <c:pt idx="31">
                  <c:v>37257</c:v>
                </c:pt>
                <c:pt idx="32">
                  <c:v>37622</c:v>
                </c:pt>
                <c:pt idx="33">
                  <c:v>37987</c:v>
                </c:pt>
                <c:pt idx="34">
                  <c:v>38353</c:v>
                </c:pt>
                <c:pt idx="35">
                  <c:v>38718</c:v>
                </c:pt>
                <c:pt idx="36">
                  <c:v>39083</c:v>
                </c:pt>
                <c:pt idx="37">
                  <c:v>39448</c:v>
                </c:pt>
                <c:pt idx="38">
                  <c:v>39814</c:v>
                </c:pt>
                <c:pt idx="39">
                  <c:v>40179</c:v>
                </c:pt>
                <c:pt idx="40">
                  <c:v>40544</c:v>
                </c:pt>
                <c:pt idx="41">
                  <c:v>40909</c:v>
                </c:pt>
                <c:pt idx="42">
                  <c:v>41275</c:v>
                </c:pt>
                <c:pt idx="43">
                  <c:v>41640</c:v>
                </c:pt>
                <c:pt idx="44">
                  <c:v>42005</c:v>
                </c:pt>
                <c:pt idx="45">
                  <c:v>42370</c:v>
                </c:pt>
                <c:pt idx="46">
                  <c:v>42736</c:v>
                </c:pt>
                <c:pt idx="47">
                  <c:v>43101</c:v>
                </c:pt>
              </c:numCache>
            </c:numRef>
          </c:cat>
          <c:val>
            <c:numRef>
              <c:f>'Population Growth'!$B$2:$B$49</c:f>
              <c:numCache>
                <c:formatCode>General</c:formatCode>
                <c:ptCount val="48"/>
                <c:pt idx="0">
                  <c:v>1.26433369185094</c:v>
                </c:pt>
                <c:pt idx="1">
                  <c:v>1.0705227523726899</c:v>
                </c:pt>
                <c:pt idx="2">
                  <c:v>0.95447672855229704</c:v>
                </c:pt>
                <c:pt idx="3">
                  <c:v>0.91366019606771398</c:v>
                </c:pt>
                <c:pt idx="4">
                  <c:v>0.98598606734712502</c:v>
                </c:pt>
                <c:pt idx="5">
                  <c:v>0.95022004899452195</c:v>
                </c:pt>
                <c:pt idx="6">
                  <c:v>1.0057719961813401</c:v>
                </c:pt>
                <c:pt idx="7">
                  <c:v>1.0595730803426999</c:v>
                </c:pt>
                <c:pt idx="8">
                  <c:v>1.1035765650989899</c:v>
                </c:pt>
                <c:pt idx="9">
                  <c:v>0.95958992276448396</c:v>
                </c:pt>
                <c:pt idx="10">
                  <c:v>0.98141543725967795</c:v>
                </c:pt>
                <c:pt idx="11">
                  <c:v>0.95331756616351404</c:v>
                </c:pt>
                <c:pt idx="12">
                  <c:v>0.91437851337514897</c:v>
                </c:pt>
                <c:pt idx="13">
                  <c:v>0.86581733630996105</c:v>
                </c:pt>
                <c:pt idx="14">
                  <c:v>0.88612904085088096</c:v>
                </c:pt>
                <c:pt idx="15">
                  <c:v>0.92416415705897903</c:v>
                </c:pt>
                <c:pt idx="16">
                  <c:v>0.89382920103204599</c:v>
                </c:pt>
                <c:pt idx="17">
                  <c:v>0.90799904016767896</c:v>
                </c:pt>
                <c:pt idx="18">
                  <c:v>0.944405555428529</c:v>
                </c:pt>
                <c:pt idx="19">
                  <c:v>1.1296505204557901</c:v>
                </c:pt>
                <c:pt idx="20">
                  <c:v>1.33626074073779</c:v>
                </c:pt>
                <c:pt idx="21">
                  <c:v>1.38688569247935</c:v>
                </c:pt>
                <c:pt idx="22">
                  <c:v>1.3186799997774099</c:v>
                </c:pt>
                <c:pt idx="23">
                  <c:v>1.2262960888682</c:v>
                </c:pt>
                <c:pt idx="24">
                  <c:v>1.1907870909020899</c:v>
                </c:pt>
                <c:pt idx="25">
                  <c:v>1.16341161998189</c:v>
                </c:pt>
                <c:pt idx="26">
                  <c:v>1.2039602970127199</c:v>
                </c:pt>
                <c:pt idx="27">
                  <c:v>1.1657145264258899</c:v>
                </c:pt>
                <c:pt idx="28">
                  <c:v>1.1483400472905501</c:v>
                </c:pt>
                <c:pt idx="29">
                  <c:v>1.11276899679534</c:v>
                </c:pt>
                <c:pt idx="30">
                  <c:v>0.98974138222366903</c:v>
                </c:pt>
                <c:pt idx="31">
                  <c:v>0.92779748571031395</c:v>
                </c:pt>
                <c:pt idx="32">
                  <c:v>0.85948171284094599</c:v>
                </c:pt>
                <c:pt idx="33">
                  <c:v>0.92548396894348195</c:v>
                </c:pt>
                <c:pt idx="34">
                  <c:v>0.92171316716120699</c:v>
                </c:pt>
                <c:pt idx="35">
                  <c:v>0.964253917136075</c:v>
                </c:pt>
                <c:pt idx="36">
                  <c:v>0.95105524277242803</c:v>
                </c:pt>
                <c:pt idx="37">
                  <c:v>0.945865287282592</c:v>
                </c:pt>
                <c:pt idx="38">
                  <c:v>0.87665129880291204</c:v>
                </c:pt>
                <c:pt idx="39">
                  <c:v>0.82927464141809404</c:v>
                </c:pt>
                <c:pt idx="40">
                  <c:v>0.72601442378341097</c:v>
                </c:pt>
                <c:pt idx="41">
                  <c:v>0.73361700676513397</c:v>
                </c:pt>
                <c:pt idx="42">
                  <c:v>0.69325512456591898</c:v>
                </c:pt>
                <c:pt idx="43">
                  <c:v>0.73409281650970404</c:v>
                </c:pt>
                <c:pt idx="44">
                  <c:v>0.73733544511742799</c:v>
                </c:pt>
                <c:pt idx="45">
                  <c:v>0.72340119999063701</c:v>
                </c:pt>
                <c:pt idx="46">
                  <c:v>0.64045880022489898</c:v>
                </c:pt>
                <c:pt idx="47">
                  <c:v>0.61943105343085803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EA-4381-8AD4-23E118C986EB}"/>
            </c:ext>
          </c:extLst>
        </c:ser>
        <c:ser>
          <c:idx val="1"/>
          <c:order val="1"/>
          <c:tx>
            <c:strRef>
              <c:f>'Population Growth'!$C$1</c:f>
              <c:strCache>
                <c:ptCount val="1"/>
                <c:pt idx="0">
                  <c:v>Myrtle Beach-Conway-North Myrtle Beach, SC-NC (MSA)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numRef>
              <c:f>'Population Growth'!$A$2:$A$49</c:f>
              <c:numCache>
                <c:formatCode>m/d/yyyy</c:formatCode>
                <c:ptCount val="48"/>
                <c:pt idx="0">
                  <c:v>25934</c:v>
                </c:pt>
                <c:pt idx="1">
                  <c:v>26299</c:v>
                </c:pt>
                <c:pt idx="2">
                  <c:v>26665</c:v>
                </c:pt>
                <c:pt idx="3">
                  <c:v>27030</c:v>
                </c:pt>
                <c:pt idx="4">
                  <c:v>27395</c:v>
                </c:pt>
                <c:pt idx="5">
                  <c:v>27760</c:v>
                </c:pt>
                <c:pt idx="6">
                  <c:v>28126</c:v>
                </c:pt>
                <c:pt idx="7">
                  <c:v>28491</c:v>
                </c:pt>
                <c:pt idx="8">
                  <c:v>28856</c:v>
                </c:pt>
                <c:pt idx="9">
                  <c:v>29221</c:v>
                </c:pt>
                <c:pt idx="10">
                  <c:v>29587</c:v>
                </c:pt>
                <c:pt idx="11">
                  <c:v>29952</c:v>
                </c:pt>
                <c:pt idx="12">
                  <c:v>30317</c:v>
                </c:pt>
                <c:pt idx="13">
                  <c:v>30682</c:v>
                </c:pt>
                <c:pt idx="14">
                  <c:v>31048</c:v>
                </c:pt>
                <c:pt idx="15">
                  <c:v>31413</c:v>
                </c:pt>
                <c:pt idx="16">
                  <c:v>31778</c:v>
                </c:pt>
                <c:pt idx="17">
                  <c:v>32143</c:v>
                </c:pt>
                <c:pt idx="18">
                  <c:v>32509</c:v>
                </c:pt>
                <c:pt idx="19">
                  <c:v>32874</c:v>
                </c:pt>
                <c:pt idx="20">
                  <c:v>33239</c:v>
                </c:pt>
                <c:pt idx="21">
                  <c:v>33604</c:v>
                </c:pt>
                <c:pt idx="22">
                  <c:v>33970</c:v>
                </c:pt>
                <c:pt idx="23">
                  <c:v>34335</c:v>
                </c:pt>
                <c:pt idx="24">
                  <c:v>34700</c:v>
                </c:pt>
                <c:pt idx="25">
                  <c:v>35065</c:v>
                </c:pt>
                <c:pt idx="26">
                  <c:v>35431</c:v>
                </c:pt>
                <c:pt idx="27">
                  <c:v>35796</c:v>
                </c:pt>
                <c:pt idx="28">
                  <c:v>36161</c:v>
                </c:pt>
                <c:pt idx="29">
                  <c:v>36526</c:v>
                </c:pt>
                <c:pt idx="30">
                  <c:v>36892</c:v>
                </c:pt>
                <c:pt idx="31">
                  <c:v>37257</c:v>
                </c:pt>
                <c:pt idx="32">
                  <c:v>37622</c:v>
                </c:pt>
                <c:pt idx="33">
                  <c:v>37987</c:v>
                </c:pt>
                <c:pt idx="34">
                  <c:v>38353</c:v>
                </c:pt>
                <c:pt idx="35">
                  <c:v>38718</c:v>
                </c:pt>
                <c:pt idx="36">
                  <c:v>39083</c:v>
                </c:pt>
                <c:pt idx="37">
                  <c:v>39448</c:v>
                </c:pt>
                <c:pt idx="38">
                  <c:v>39814</c:v>
                </c:pt>
                <c:pt idx="39">
                  <c:v>40179</c:v>
                </c:pt>
                <c:pt idx="40">
                  <c:v>40544</c:v>
                </c:pt>
                <c:pt idx="41">
                  <c:v>40909</c:v>
                </c:pt>
                <c:pt idx="42">
                  <c:v>41275</c:v>
                </c:pt>
                <c:pt idx="43">
                  <c:v>41640</c:v>
                </c:pt>
                <c:pt idx="44">
                  <c:v>42005</c:v>
                </c:pt>
                <c:pt idx="45">
                  <c:v>42370</c:v>
                </c:pt>
                <c:pt idx="46">
                  <c:v>42736</c:v>
                </c:pt>
                <c:pt idx="47">
                  <c:v>43101</c:v>
                </c:pt>
              </c:numCache>
            </c:numRef>
          </c:cat>
          <c:val>
            <c:numRef>
              <c:f>'Population Growth'!$C$2:$C$49</c:f>
              <c:numCache>
                <c:formatCode>General</c:formatCode>
                <c:ptCount val="48"/>
                <c:pt idx="30">
                  <c:v>1.9108499999999999</c:v>
                </c:pt>
                <c:pt idx="31">
                  <c:v>2.1602800000000002</c:v>
                </c:pt>
                <c:pt idx="32">
                  <c:v>2.3298399999999999</c:v>
                </c:pt>
                <c:pt idx="33">
                  <c:v>3.37967</c:v>
                </c:pt>
                <c:pt idx="34">
                  <c:v>4.8061600000000002</c:v>
                </c:pt>
                <c:pt idx="35">
                  <c:v>5.2586700000000004</c:v>
                </c:pt>
                <c:pt idx="36">
                  <c:v>4.2241499999999998</c:v>
                </c:pt>
                <c:pt idx="37">
                  <c:v>3.14303</c:v>
                </c:pt>
                <c:pt idx="38">
                  <c:v>1.96221</c:v>
                </c:pt>
                <c:pt idx="39">
                  <c:v>10</c:v>
                </c:pt>
                <c:pt idx="40">
                  <c:v>1.9084300000000001</c:v>
                </c:pt>
                <c:pt idx="41">
                  <c:v>1.99122</c:v>
                </c:pt>
                <c:pt idx="42">
                  <c:v>2.6534800000000001</c:v>
                </c:pt>
                <c:pt idx="43">
                  <c:v>3.0627800000000001</c:v>
                </c:pt>
                <c:pt idx="44">
                  <c:v>3.6419299999999999</c:v>
                </c:pt>
                <c:pt idx="45">
                  <c:v>3.7681499999999999</c:v>
                </c:pt>
                <c:pt idx="46">
                  <c:v>3.5698500000000002</c:v>
                </c:pt>
                <c:pt idx="47">
                  <c:v>3.7776299999999998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DEA-4381-8AD4-23E118C986EB}"/>
            </c:ext>
          </c:extLst>
        </c:ser>
        <c:ser>
          <c:idx val="2"/>
          <c:order val="2"/>
          <c:tx>
            <c:strRef>
              <c:f>'Population Growth'!$D$1</c:f>
              <c:strCache>
                <c:ptCount val="1"/>
                <c:pt idx="0">
                  <c:v>Horry County, SC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numRef>
              <c:f>'Population Growth'!$A$2:$A$49</c:f>
              <c:numCache>
                <c:formatCode>m/d/yyyy</c:formatCode>
                <c:ptCount val="48"/>
                <c:pt idx="0">
                  <c:v>25934</c:v>
                </c:pt>
                <c:pt idx="1">
                  <c:v>26299</c:v>
                </c:pt>
                <c:pt idx="2">
                  <c:v>26665</c:v>
                </c:pt>
                <c:pt idx="3">
                  <c:v>27030</c:v>
                </c:pt>
                <c:pt idx="4">
                  <c:v>27395</c:v>
                </c:pt>
                <c:pt idx="5">
                  <c:v>27760</c:v>
                </c:pt>
                <c:pt idx="6">
                  <c:v>28126</c:v>
                </c:pt>
                <c:pt idx="7">
                  <c:v>28491</c:v>
                </c:pt>
                <c:pt idx="8">
                  <c:v>28856</c:v>
                </c:pt>
                <c:pt idx="9">
                  <c:v>29221</c:v>
                </c:pt>
                <c:pt idx="10">
                  <c:v>29587</c:v>
                </c:pt>
                <c:pt idx="11">
                  <c:v>29952</c:v>
                </c:pt>
                <c:pt idx="12">
                  <c:v>30317</c:v>
                </c:pt>
                <c:pt idx="13">
                  <c:v>30682</c:v>
                </c:pt>
                <c:pt idx="14">
                  <c:v>31048</c:v>
                </c:pt>
                <c:pt idx="15">
                  <c:v>31413</c:v>
                </c:pt>
                <c:pt idx="16">
                  <c:v>31778</c:v>
                </c:pt>
                <c:pt idx="17">
                  <c:v>32143</c:v>
                </c:pt>
                <c:pt idx="18">
                  <c:v>32509</c:v>
                </c:pt>
                <c:pt idx="19">
                  <c:v>32874</c:v>
                </c:pt>
                <c:pt idx="20">
                  <c:v>33239</c:v>
                </c:pt>
                <c:pt idx="21">
                  <c:v>33604</c:v>
                </c:pt>
                <c:pt idx="22">
                  <c:v>33970</c:v>
                </c:pt>
                <c:pt idx="23">
                  <c:v>34335</c:v>
                </c:pt>
                <c:pt idx="24">
                  <c:v>34700</c:v>
                </c:pt>
                <c:pt idx="25">
                  <c:v>35065</c:v>
                </c:pt>
                <c:pt idx="26">
                  <c:v>35431</c:v>
                </c:pt>
                <c:pt idx="27">
                  <c:v>35796</c:v>
                </c:pt>
                <c:pt idx="28">
                  <c:v>36161</c:v>
                </c:pt>
                <c:pt idx="29">
                  <c:v>36526</c:v>
                </c:pt>
                <c:pt idx="30">
                  <c:v>36892</c:v>
                </c:pt>
                <c:pt idx="31">
                  <c:v>37257</c:v>
                </c:pt>
                <c:pt idx="32">
                  <c:v>37622</c:v>
                </c:pt>
                <c:pt idx="33">
                  <c:v>37987</c:v>
                </c:pt>
                <c:pt idx="34">
                  <c:v>38353</c:v>
                </c:pt>
                <c:pt idx="35">
                  <c:v>38718</c:v>
                </c:pt>
                <c:pt idx="36">
                  <c:v>39083</c:v>
                </c:pt>
                <c:pt idx="37">
                  <c:v>39448</c:v>
                </c:pt>
                <c:pt idx="38">
                  <c:v>39814</c:v>
                </c:pt>
                <c:pt idx="39">
                  <c:v>40179</c:v>
                </c:pt>
                <c:pt idx="40">
                  <c:v>40544</c:v>
                </c:pt>
                <c:pt idx="41">
                  <c:v>40909</c:v>
                </c:pt>
                <c:pt idx="42">
                  <c:v>41275</c:v>
                </c:pt>
                <c:pt idx="43">
                  <c:v>41640</c:v>
                </c:pt>
                <c:pt idx="44">
                  <c:v>42005</c:v>
                </c:pt>
                <c:pt idx="45">
                  <c:v>42370</c:v>
                </c:pt>
                <c:pt idx="46">
                  <c:v>42736</c:v>
                </c:pt>
                <c:pt idx="47">
                  <c:v>43101</c:v>
                </c:pt>
              </c:numCache>
            </c:numRef>
          </c:cat>
          <c:val>
            <c:numRef>
              <c:f>'Population Growth'!$D$2:$D$49</c:f>
              <c:numCache>
                <c:formatCode>General</c:formatCode>
                <c:ptCount val="48"/>
                <c:pt idx="0">
                  <c:v>7.5837199999999996</c:v>
                </c:pt>
                <c:pt idx="1">
                  <c:v>4.6480699999999997</c:v>
                </c:pt>
                <c:pt idx="2">
                  <c:v>3.9340099999999998</c:v>
                </c:pt>
                <c:pt idx="3">
                  <c:v>3.9072</c:v>
                </c:pt>
                <c:pt idx="4">
                  <c:v>3.5252599999999998</c:v>
                </c:pt>
                <c:pt idx="5">
                  <c:v>5.5618600000000002</c:v>
                </c:pt>
                <c:pt idx="6">
                  <c:v>0.64515999999999996</c:v>
                </c:pt>
                <c:pt idx="7">
                  <c:v>4.0598299999999998</c:v>
                </c:pt>
                <c:pt idx="8">
                  <c:v>2.0533899999999998</c:v>
                </c:pt>
                <c:pt idx="9">
                  <c:v>2.0311900000000001</c:v>
                </c:pt>
                <c:pt idx="10">
                  <c:v>4.8452500000000001</c:v>
                </c:pt>
                <c:pt idx="11">
                  <c:v>2.7658399999999999</c:v>
                </c:pt>
                <c:pt idx="12">
                  <c:v>5.0085100000000002</c:v>
                </c:pt>
                <c:pt idx="13">
                  <c:v>5.2376100000000001</c:v>
                </c:pt>
                <c:pt idx="14">
                  <c:v>4.77902</c:v>
                </c:pt>
                <c:pt idx="15">
                  <c:v>3.3494600000000001</c:v>
                </c:pt>
                <c:pt idx="16">
                  <c:v>3.1881400000000002</c:v>
                </c:pt>
                <c:pt idx="17">
                  <c:v>1.9342600000000001</c:v>
                </c:pt>
                <c:pt idx="18">
                  <c:v>2.2043699999999999</c:v>
                </c:pt>
                <c:pt idx="19">
                  <c:v>3.27223</c:v>
                </c:pt>
                <c:pt idx="20">
                  <c:v>3.4468299999999998</c:v>
                </c:pt>
                <c:pt idx="21">
                  <c:v>2.6288299999999998</c:v>
                </c:pt>
                <c:pt idx="22">
                  <c:v>-1.3281099999999999</c:v>
                </c:pt>
                <c:pt idx="23">
                  <c:v>3.4487999999999999</c:v>
                </c:pt>
                <c:pt idx="24">
                  <c:v>4.3292000000000002</c:v>
                </c:pt>
                <c:pt idx="25">
                  <c:v>4.7070100000000004</c:v>
                </c:pt>
                <c:pt idx="26">
                  <c:v>4.1922699999999997</c:v>
                </c:pt>
                <c:pt idx="27">
                  <c:v>3.8755999999999999</c:v>
                </c:pt>
                <c:pt idx="28">
                  <c:v>3.13103</c:v>
                </c:pt>
                <c:pt idx="29">
                  <c:v>3.2147800000000002</c:v>
                </c:pt>
                <c:pt idx="30">
                  <c:v>1.89798</c:v>
                </c:pt>
                <c:pt idx="31">
                  <c:v>2.1699299999999999</c:v>
                </c:pt>
                <c:pt idx="32">
                  <c:v>2.38192</c:v>
                </c:pt>
                <c:pt idx="33">
                  <c:v>3.3395600000000001</c:v>
                </c:pt>
                <c:pt idx="34">
                  <c:v>4.7915099999999997</c:v>
                </c:pt>
                <c:pt idx="35">
                  <c:v>5.2296300000000002</c:v>
                </c:pt>
                <c:pt idx="36">
                  <c:v>4.19841</c:v>
                </c:pt>
                <c:pt idx="37">
                  <c:v>3.1724700000000001</c:v>
                </c:pt>
                <c:pt idx="38">
                  <c:v>1.86816</c:v>
                </c:pt>
                <c:pt idx="39">
                  <c:v>2.6137800000000002</c:v>
                </c:pt>
                <c:pt idx="40">
                  <c:v>1.89375</c:v>
                </c:pt>
                <c:pt idx="41">
                  <c:v>2.12147</c:v>
                </c:pt>
                <c:pt idx="42">
                  <c:v>2.6726700000000001</c:v>
                </c:pt>
                <c:pt idx="43">
                  <c:v>3.1084100000000001</c:v>
                </c:pt>
                <c:pt idx="44">
                  <c:v>3.7782</c:v>
                </c:pt>
                <c:pt idx="45">
                  <c:v>3.9345400000000001</c:v>
                </c:pt>
                <c:pt idx="46">
                  <c:v>3.5934499999999998</c:v>
                </c:pt>
                <c:pt idx="47">
                  <c:v>3.45587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DEA-4381-8AD4-23E118C986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2763952"/>
        <c:axId val="701223440"/>
      </c:lineChart>
      <c:dateAx>
        <c:axId val="7027639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Time</a:t>
                </a:r>
              </a:p>
            </c:rich>
          </c:tx>
          <c:layout>
            <c:manualLayout>
              <c:xMode val="edge"/>
              <c:yMode val="edge"/>
              <c:x val="0.45090899128214401"/>
              <c:y val="0.936558305211848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1223440"/>
        <c:crosses val="autoZero"/>
        <c:auto val="1"/>
        <c:lblOffset val="100"/>
        <c:baseTimeUnit val="years"/>
      </c:dateAx>
      <c:valAx>
        <c:axId val="7012234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Percentage change from</a:t>
                </a:r>
                <a:r>
                  <a:rPr lang="en-US" sz="1200" baseline="0"/>
                  <a:t> a year ago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1.0076896379688076E-2"/>
              <c:y val="0.315949756280465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2763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78901802201656E-2"/>
          <c:y val="0.11915096724020609"/>
          <c:w val="0.89999994537623484"/>
          <c:h val="5.46666103230834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Employment (</a:t>
            </a:r>
            <a:r>
              <a:rPr lang="en-US" sz="2000" dirty="0" err="1"/>
              <a:t>AlL</a:t>
            </a:r>
            <a:r>
              <a:rPr lang="en-US" sz="2000" dirty="0"/>
              <a:t> Employees, total nonfarm) Growth</a:t>
            </a:r>
          </a:p>
        </c:rich>
      </c:tx>
      <c:layout>
        <c:manualLayout>
          <c:xMode val="edge"/>
          <c:yMode val="edge"/>
          <c:x val="0.103271847963449"/>
          <c:y val="8.63652819259661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7865002826779847E-2"/>
          <c:y val="0.23954503849748079"/>
          <c:w val="0.91679323658922796"/>
          <c:h val="0.73732905106927005"/>
        </c:manualLayout>
      </c:layout>
      <c:lineChart>
        <c:grouping val="standard"/>
        <c:varyColors val="0"/>
        <c:ser>
          <c:idx val="0"/>
          <c:order val="0"/>
          <c:tx>
            <c:strRef>
              <c:f>'Empolyment Growth '!$B$1</c:f>
              <c:strCache>
                <c:ptCount val="1"/>
                <c:pt idx="0">
                  <c:v>United States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numRef>
              <c:f>'Empolyment Growth '!$A$2:$A$51</c:f>
              <c:numCache>
                <c:formatCode>m/d/yyyy</c:formatCode>
                <c:ptCount val="50"/>
                <c:pt idx="0">
                  <c:v>25569</c:v>
                </c:pt>
                <c:pt idx="1">
                  <c:v>25934</c:v>
                </c:pt>
                <c:pt idx="2">
                  <c:v>26299</c:v>
                </c:pt>
                <c:pt idx="3">
                  <c:v>26665</c:v>
                </c:pt>
                <c:pt idx="4">
                  <c:v>27030</c:v>
                </c:pt>
                <c:pt idx="5">
                  <c:v>27395</c:v>
                </c:pt>
                <c:pt idx="6">
                  <c:v>27760</c:v>
                </c:pt>
                <c:pt idx="7">
                  <c:v>28126</c:v>
                </c:pt>
                <c:pt idx="8">
                  <c:v>28491</c:v>
                </c:pt>
                <c:pt idx="9">
                  <c:v>28856</c:v>
                </c:pt>
                <c:pt idx="10">
                  <c:v>29221</c:v>
                </c:pt>
                <c:pt idx="11">
                  <c:v>29587</c:v>
                </c:pt>
                <c:pt idx="12">
                  <c:v>29952</c:v>
                </c:pt>
                <c:pt idx="13">
                  <c:v>30317</c:v>
                </c:pt>
                <c:pt idx="14">
                  <c:v>30682</c:v>
                </c:pt>
                <c:pt idx="15">
                  <c:v>31048</c:v>
                </c:pt>
                <c:pt idx="16">
                  <c:v>31413</c:v>
                </c:pt>
                <c:pt idx="17">
                  <c:v>31778</c:v>
                </c:pt>
                <c:pt idx="18">
                  <c:v>32143</c:v>
                </c:pt>
                <c:pt idx="19">
                  <c:v>32509</c:v>
                </c:pt>
                <c:pt idx="20">
                  <c:v>32874</c:v>
                </c:pt>
                <c:pt idx="21">
                  <c:v>33239</c:v>
                </c:pt>
                <c:pt idx="22">
                  <c:v>33604</c:v>
                </c:pt>
                <c:pt idx="23">
                  <c:v>33970</c:v>
                </c:pt>
                <c:pt idx="24">
                  <c:v>34335</c:v>
                </c:pt>
                <c:pt idx="25">
                  <c:v>34700</c:v>
                </c:pt>
                <c:pt idx="26">
                  <c:v>35065</c:v>
                </c:pt>
                <c:pt idx="27">
                  <c:v>35431</c:v>
                </c:pt>
                <c:pt idx="28">
                  <c:v>35796</c:v>
                </c:pt>
                <c:pt idx="29">
                  <c:v>36161</c:v>
                </c:pt>
                <c:pt idx="30">
                  <c:v>36526</c:v>
                </c:pt>
                <c:pt idx="31">
                  <c:v>36892</c:v>
                </c:pt>
                <c:pt idx="32">
                  <c:v>37257</c:v>
                </c:pt>
                <c:pt idx="33">
                  <c:v>37622</c:v>
                </c:pt>
                <c:pt idx="34">
                  <c:v>37987</c:v>
                </c:pt>
                <c:pt idx="35">
                  <c:v>38353</c:v>
                </c:pt>
                <c:pt idx="36">
                  <c:v>38718</c:v>
                </c:pt>
                <c:pt idx="37">
                  <c:v>39083</c:v>
                </c:pt>
                <c:pt idx="38">
                  <c:v>39448</c:v>
                </c:pt>
                <c:pt idx="39">
                  <c:v>39814</c:v>
                </c:pt>
                <c:pt idx="40">
                  <c:v>40179</c:v>
                </c:pt>
                <c:pt idx="41">
                  <c:v>40544</c:v>
                </c:pt>
                <c:pt idx="42">
                  <c:v>40909</c:v>
                </c:pt>
                <c:pt idx="43">
                  <c:v>41275</c:v>
                </c:pt>
                <c:pt idx="44">
                  <c:v>41640</c:v>
                </c:pt>
                <c:pt idx="45">
                  <c:v>42005</c:v>
                </c:pt>
                <c:pt idx="46">
                  <c:v>42370</c:v>
                </c:pt>
                <c:pt idx="47">
                  <c:v>42736</c:v>
                </c:pt>
                <c:pt idx="48">
                  <c:v>43101</c:v>
                </c:pt>
                <c:pt idx="49">
                  <c:v>43466</c:v>
                </c:pt>
              </c:numCache>
            </c:numRef>
          </c:cat>
          <c:val>
            <c:numRef>
              <c:f>'Empolyment Growth '!$B$2:$B$51</c:f>
              <c:numCache>
                <c:formatCode>General</c:formatCode>
                <c:ptCount val="50"/>
                <c:pt idx="0">
                  <c:v>0.69855</c:v>
                </c:pt>
                <c:pt idx="1">
                  <c:v>0.45534999999999998</c:v>
                </c:pt>
                <c:pt idx="2">
                  <c:v>3.44428</c:v>
                </c:pt>
                <c:pt idx="3">
                  <c:v>4.2203400000000002</c:v>
                </c:pt>
                <c:pt idx="4">
                  <c:v>1.92638</c:v>
                </c:pt>
                <c:pt idx="5">
                  <c:v>-1.6734100000000001</c:v>
                </c:pt>
                <c:pt idx="6">
                  <c:v>3.1606999999999998</c:v>
                </c:pt>
                <c:pt idx="7">
                  <c:v>3.8893599999999999</c:v>
                </c:pt>
                <c:pt idx="8">
                  <c:v>5.1202699999999997</c:v>
                </c:pt>
                <c:pt idx="9">
                  <c:v>3.57762</c:v>
                </c:pt>
                <c:pt idx="10">
                  <c:v>0.66278999999999999</c:v>
                </c:pt>
                <c:pt idx="11">
                  <c:v>0.84013000000000004</c:v>
                </c:pt>
                <c:pt idx="12">
                  <c:v>-1.76092</c:v>
                </c:pt>
                <c:pt idx="13">
                  <c:v>0.67356000000000005</c:v>
                </c:pt>
                <c:pt idx="14">
                  <c:v>4.7114599999999998</c:v>
                </c:pt>
                <c:pt idx="15">
                  <c:v>3.1584500000000002</c:v>
                </c:pt>
                <c:pt idx="16">
                  <c:v>2.0187200000000001</c:v>
                </c:pt>
                <c:pt idx="17">
                  <c:v>2.6301299999999999</c:v>
                </c:pt>
                <c:pt idx="18">
                  <c:v>3.19339</c:v>
                </c:pt>
                <c:pt idx="19">
                  <c:v>2.5352199999999998</c:v>
                </c:pt>
                <c:pt idx="20">
                  <c:v>1.3733200000000001</c:v>
                </c:pt>
                <c:pt idx="21">
                  <c:v>-0.99812000000000001</c:v>
                </c:pt>
                <c:pt idx="22">
                  <c:v>0.33076</c:v>
                </c:pt>
                <c:pt idx="23">
                  <c:v>1.9673700000000001</c:v>
                </c:pt>
                <c:pt idx="24">
                  <c:v>3.11252</c:v>
                </c:pt>
                <c:pt idx="25">
                  <c:v>2.6468099999999999</c:v>
                </c:pt>
                <c:pt idx="26">
                  <c:v>2.0542899999999999</c:v>
                </c:pt>
                <c:pt idx="27">
                  <c:v>2.5966100000000001</c:v>
                </c:pt>
                <c:pt idx="28">
                  <c:v>2.6078999999999999</c:v>
                </c:pt>
                <c:pt idx="29">
                  <c:v>2.4497900000000001</c:v>
                </c:pt>
                <c:pt idx="30">
                  <c:v>2.1616599999999999</c:v>
                </c:pt>
                <c:pt idx="31">
                  <c:v>4.8219999999999999E-2</c:v>
                </c:pt>
                <c:pt idx="32">
                  <c:v>-1.09202</c:v>
                </c:pt>
                <c:pt idx="33">
                  <c:v>-0.23516999999999999</c:v>
                </c:pt>
                <c:pt idx="34">
                  <c:v>1.09677</c:v>
                </c:pt>
                <c:pt idx="35">
                  <c:v>1.71929</c:v>
                </c:pt>
                <c:pt idx="36">
                  <c:v>1.7990900000000001</c:v>
                </c:pt>
                <c:pt idx="37">
                  <c:v>1.13093</c:v>
                </c:pt>
                <c:pt idx="38">
                  <c:v>-0.54561000000000004</c:v>
                </c:pt>
                <c:pt idx="39">
                  <c:v>-4.3250999999999999</c:v>
                </c:pt>
                <c:pt idx="40">
                  <c:v>-0.72521999999999998</c:v>
                </c:pt>
                <c:pt idx="41">
                  <c:v>1.2160500000000001</c:v>
                </c:pt>
                <c:pt idx="42">
                  <c:v>1.6939</c:v>
                </c:pt>
                <c:pt idx="43">
                  <c:v>1.63967</c:v>
                </c:pt>
                <c:pt idx="44">
                  <c:v>1.8825700000000001</c:v>
                </c:pt>
                <c:pt idx="45">
                  <c:v>2.0766</c:v>
                </c:pt>
                <c:pt idx="46">
                  <c:v>1.778</c:v>
                </c:pt>
                <c:pt idx="47">
                  <c:v>1.56768</c:v>
                </c:pt>
                <c:pt idx="48">
                  <c:v>1.6734800000000001</c:v>
                </c:pt>
                <c:pt idx="49">
                  <c:v>1.56979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47A-4527-B945-6F839047FA1C}"/>
            </c:ext>
          </c:extLst>
        </c:ser>
        <c:ser>
          <c:idx val="1"/>
          <c:order val="1"/>
          <c:tx>
            <c:strRef>
              <c:f>'Empolyment Growth '!$C$1</c:f>
              <c:strCache>
                <c:ptCount val="1"/>
                <c:pt idx="0">
                  <c:v>Myrtle Beach-Conway-North Myrtle Beach, SC-NC (MSA)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numRef>
              <c:f>'Empolyment Growth '!$A$2:$A$51</c:f>
              <c:numCache>
                <c:formatCode>m/d/yyyy</c:formatCode>
                <c:ptCount val="50"/>
                <c:pt idx="0">
                  <c:v>25569</c:v>
                </c:pt>
                <c:pt idx="1">
                  <c:v>25934</c:v>
                </c:pt>
                <c:pt idx="2">
                  <c:v>26299</c:v>
                </c:pt>
                <c:pt idx="3">
                  <c:v>26665</c:v>
                </c:pt>
                <c:pt idx="4">
                  <c:v>27030</c:v>
                </c:pt>
                <c:pt idx="5">
                  <c:v>27395</c:v>
                </c:pt>
                <c:pt idx="6">
                  <c:v>27760</c:v>
                </c:pt>
                <c:pt idx="7">
                  <c:v>28126</c:v>
                </c:pt>
                <c:pt idx="8">
                  <c:v>28491</c:v>
                </c:pt>
                <c:pt idx="9">
                  <c:v>28856</c:v>
                </c:pt>
                <c:pt idx="10">
                  <c:v>29221</c:v>
                </c:pt>
                <c:pt idx="11">
                  <c:v>29587</c:v>
                </c:pt>
                <c:pt idx="12">
                  <c:v>29952</c:v>
                </c:pt>
                <c:pt idx="13">
                  <c:v>30317</c:v>
                </c:pt>
                <c:pt idx="14">
                  <c:v>30682</c:v>
                </c:pt>
                <c:pt idx="15">
                  <c:v>31048</c:v>
                </c:pt>
                <c:pt idx="16">
                  <c:v>31413</c:v>
                </c:pt>
                <c:pt idx="17">
                  <c:v>31778</c:v>
                </c:pt>
                <c:pt idx="18">
                  <c:v>32143</c:v>
                </c:pt>
                <c:pt idx="19">
                  <c:v>32509</c:v>
                </c:pt>
                <c:pt idx="20">
                  <c:v>32874</c:v>
                </c:pt>
                <c:pt idx="21">
                  <c:v>33239</c:v>
                </c:pt>
                <c:pt idx="22">
                  <c:v>33604</c:v>
                </c:pt>
                <c:pt idx="23">
                  <c:v>33970</c:v>
                </c:pt>
                <c:pt idx="24">
                  <c:v>34335</c:v>
                </c:pt>
                <c:pt idx="25">
                  <c:v>34700</c:v>
                </c:pt>
                <c:pt idx="26">
                  <c:v>35065</c:v>
                </c:pt>
                <c:pt idx="27">
                  <c:v>35431</c:v>
                </c:pt>
                <c:pt idx="28">
                  <c:v>35796</c:v>
                </c:pt>
                <c:pt idx="29">
                  <c:v>36161</c:v>
                </c:pt>
                <c:pt idx="30">
                  <c:v>36526</c:v>
                </c:pt>
                <c:pt idx="31">
                  <c:v>36892</c:v>
                </c:pt>
                <c:pt idx="32">
                  <c:v>37257</c:v>
                </c:pt>
                <c:pt idx="33">
                  <c:v>37622</c:v>
                </c:pt>
                <c:pt idx="34">
                  <c:v>37987</c:v>
                </c:pt>
                <c:pt idx="35">
                  <c:v>38353</c:v>
                </c:pt>
                <c:pt idx="36">
                  <c:v>38718</c:v>
                </c:pt>
                <c:pt idx="37">
                  <c:v>39083</c:v>
                </c:pt>
                <c:pt idx="38">
                  <c:v>39448</c:v>
                </c:pt>
                <c:pt idx="39">
                  <c:v>39814</c:v>
                </c:pt>
                <c:pt idx="40">
                  <c:v>40179</c:v>
                </c:pt>
                <c:pt idx="41">
                  <c:v>40544</c:v>
                </c:pt>
                <c:pt idx="42">
                  <c:v>40909</c:v>
                </c:pt>
                <c:pt idx="43">
                  <c:v>41275</c:v>
                </c:pt>
                <c:pt idx="44">
                  <c:v>41640</c:v>
                </c:pt>
                <c:pt idx="45">
                  <c:v>42005</c:v>
                </c:pt>
                <c:pt idx="46">
                  <c:v>42370</c:v>
                </c:pt>
                <c:pt idx="47">
                  <c:v>42736</c:v>
                </c:pt>
                <c:pt idx="48">
                  <c:v>43101</c:v>
                </c:pt>
                <c:pt idx="49">
                  <c:v>43466</c:v>
                </c:pt>
              </c:numCache>
            </c:numRef>
          </c:cat>
          <c:val>
            <c:numRef>
              <c:f>'Empolyment Growth '!$C$2:$C$51</c:f>
              <c:numCache>
                <c:formatCode>General</c:formatCode>
                <c:ptCount val="50"/>
                <c:pt idx="21">
                  <c:v>1.1745099999999999</c:v>
                </c:pt>
                <c:pt idx="22">
                  <c:v>3.2311100000000001</c:v>
                </c:pt>
                <c:pt idx="23">
                  <c:v>4.0483599999999997</c:v>
                </c:pt>
                <c:pt idx="24">
                  <c:v>6.1695000000000002</c:v>
                </c:pt>
                <c:pt idx="25">
                  <c:v>7.5076299999999998</c:v>
                </c:pt>
                <c:pt idx="26">
                  <c:v>4.2294600000000004</c:v>
                </c:pt>
                <c:pt idx="27">
                  <c:v>5.8293600000000003</c:v>
                </c:pt>
                <c:pt idx="28">
                  <c:v>3.1761900000000001</c:v>
                </c:pt>
                <c:pt idx="29">
                  <c:v>4.4720199999999997</c:v>
                </c:pt>
                <c:pt idx="30">
                  <c:v>2.3493499999999998</c:v>
                </c:pt>
                <c:pt idx="31">
                  <c:v>-2.2629999999999999</c:v>
                </c:pt>
                <c:pt idx="32">
                  <c:v>0.79613</c:v>
                </c:pt>
                <c:pt idx="33">
                  <c:v>4.2848699999999997</c:v>
                </c:pt>
                <c:pt idx="34">
                  <c:v>3.5218400000000001</c:v>
                </c:pt>
                <c:pt idx="35">
                  <c:v>5.0115800000000004</c:v>
                </c:pt>
                <c:pt idx="36">
                  <c:v>6.1077599999999999</c:v>
                </c:pt>
                <c:pt idx="37">
                  <c:v>2.7960199999999999</c:v>
                </c:pt>
                <c:pt idx="38">
                  <c:v>-1.4903900000000001</c:v>
                </c:pt>
                <c:pt idx="39">
                  <c:v>-7.4836499999999999</c:v>
                </c:pt>
                <c:pt idx="40">
                  <c:v>-1.0454399999999999</c:v>
                </c:pt>
                <c:pt idx="41">
                  <c:v>1.1922299999999999</c:v>
                </c:pt>
                <c:pt idx="42">
                  <c:v>1.51064</c:v>
                </c:pt>
                <c:pt idx="43">
                  <c:v>2.3155600000000001</c:v>
                </c:pt>
                <c:pt idx="44">
                  <c:v>2.12276</c:v>
                </c:pt>
                <c:pt idx="45">
                  <c:v>2.6010399999999998</c:v>
                </c:pt>
                <c:pt idx="46">
                  <c:v>3.5373600000000001</c:v>
                </c:pt>
                <c:pt idx="47">
                  <c:v>3.6442700000000001</c:v>
                </c:pt>
                <c:pt idx="48">
                  <c:v>3.4711799999999999</c:v>
                </c:pt>
                <c:pt idx="49">
                  <c:v>3.9629300000000001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47A-4527-B945-6F839047FA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2763952"/>
        <c:axId val="701223440"/>
      </c:lineChart>
      <c:dateAx>
        <c:axId val="7027639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Time</a:t>
                </a:r>
              </a:p>
            </c:rich>
          </c:tx>
          <c:layout>
            <c:manualLayout>
              <c:xMode val="edge"/>
              <c:yMode val="edge"/>
              <c:x val="0.46339601410385617"/>
              <c:y val="0.905550500284065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1223440"/>
        <c:crosses val="autoZero"/>
        <c:auto val="1"/>
        <c:lblOffset val="100"/>
        <c:baseTimeUnit val="years"/>
      </c:dateAx>
      <c:valAx>
        <c:axId val="7012234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Percentage change from</a:t>
                </a:r>
                <a:r>
                  <a:rPr lang="en-US" sz="1200" baseline="0"/>
                  <a:t> a year ago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1.0076896379688076E-2"/>
              <c:y val="0.315949756280465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2763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177906581121804E-2"/>
          <c:y val="0.193777802675168"/>
          <c:w val="0.89999994537623484"/>
          <c:h val="5.46666103230834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Personal Income Growth</a:t>
            </a:r>
          </a:p>
        </c:rich>
      </c:tx>
      <c:layout>
        <c:manualLayout>
          <c:xMode val="edge"/>
          <c:yMode val="edge"/>
          <c:x val="0.32123776891905248"/>
          <c:y val="2.29007633587786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7865013774104685E-2"/>
          <c:y val="9.7722946845384795E-2"/>
          <c:w val="0.91679323658922796"/>
          <c:h val="0.82906183238723063"/>
        </c:manualLayout>
      </c:layout>
      <c:lineChart>
        <c:grouping val="standard"/>
        <c:varyColors val="0"/>
        <c:ser>
          <c:idx val="0"/>
          <c:order val="0"/>
          <c:tx>
            <c:strRef>
              <c:f>'Personal Income Growth'!$B$1</c:f>
              <c:strCache>
                <c:ptCount val="1"/>
                <c:pt idx="0">
                  <c:v>United States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numRef>
              <c:f>'Personal Income Growth'!$A$2:$A$50</c:f>
              <c:numCache>
                <c:formatCode>m/d/yyyy</c:formatCode>
                <c:ptCount val="49"/>
                <c:pt idx="0">
                  <c:v>25569</c:v>
                </c:pt>
                <c:pt idx="1">
                  <c:v>25934</c:v>
                </c:pt>
                <c:pt idx="2">
                  <c:v>26299</c:v>
                </c:pt>
                <c:pt idx="3">
                  <c:v>26665</c:v>
                </c:pt>
                <c:pt idx="4">
                  <c:v>27030</c:v>
                </c:pt>
                <c:pt idx="5">
                  <c:v>27395</c:v>
                </c:pt>
                <c:pt idx="6">
                  <c:v>27760</c:v>
                </c:pt>
                <c:pt idx="7">
                  <c:v>28126</c:v>
                </c:pt>
                <c:pt idx="8">
                  <c:v>28491</c:v>
                </c:pt>
                <c:pt idx="9">
                  <c:v>28856</c:v>
                </c:pt>
                <c:pt idx="10">
                  <c:v>29221</c:v>
                </c:pt>
                <c:pt idx="11">
                  <c:v>29587</c:v>
                </c:pt>
                <c:pt idx="12">
                  <c:v>29952</c:v>
                </c:pt>
                <c:pt idx="13">
                  <c:v>30317</c:v>
                </c:pt>
                <c:pt idx="14">
                  <c:v>30682</c:v>
                </c:pt>
                <c:pt idx="15">
                  <c:v>31048</c:v>
                </c:pt>
                <c:pt idx="16">
                  <c:v>31413</c:v>
                </c:pt>
                <c:pt idx="17">
                  <c:v>31778</c:v>
                </c:pt>
                <c:pt idx="18">
                  <c:v>32143</c:v>
                </c:pt>
                <c:pt idx="19">
                  <c:v>32509</c:v>
                </c:pt>
                <c:pt idx="20">
                  <c:v>32874</c:v>
                </c:pt>
                <c:pt idx="21">
                  <c:v>33239</c:v>
                </c:pt>
                <c:pt idx="22">
                  <c:v>33604</c:v>
                </c:pt>
                <c:pt idx="23">
                  <c:v>33970</c:v>
                </c:pt>
                <c:pt idx="24">
                  <c:v>34335</c:v>
                </c:pt>
                <c:pt idx="25">
                  <c:v>34700</c:v>
                </c:pt>
                <c:pt idx="26">
                  <c:v>35065</c:v>
                </c:pt>
                <c:pt idx="27">
                  <c:v>35431</c:v>
                </c:pt>
                <c:pt idx="28">
                  <c:v>35796</c:v>
                </c:pt>
                <c:pt idx="29">
                  <c:v>36161</c:v>
                </c:pt>
                <c:pt idx="30">
                  <c:v>36526</c:v>
                </c:pt>
                <c:pt idx="31">
                  <c:v>36892</c:v>
                </c:pt>
                <c:pt idx="32">
                  <c:v>37257</c:v>
                </c:pt>
                <c:pt idx="33">
                  <c:v>37622</c:v>
                </c:pt>
                <c:pt idx="34">
                  <c:v>37987</c:v>
                </c:pt>
                <c:pt idx="35">
                  <c:v>38353</c:v>
                </c:pt>
                <c:pt idx="36">
                  <c:v>38718</c:v>
                </c:pt>
                <c:pt idx="37">
                  <c:v>39083</c:v>
                </c:pt>
                <c:pt idx="38">
                  <c:v>39448</c:v>
                </c:pt>
                <c:pt idx="39">
                  <c:v>39814</c:v>
                </c:pt>
                <c:pt idx="40">
                  <c:v>40179</c:v>
                </c:pt>
                <c:pt idx="41">
                  <c:v>40544</c:v>
                </c:pt>
                <c:pt idx="42">
                  <c:v>40909</c:v>
                </c:pt>
                <c:pt idx="43">
                  <c:v>41275</c:v>
                </c:pt>
                <c:pt idx="44">
                  <c:v>41640</c:v>
                </c:pt>
                <c:pt idx="45">
                  <c:v>42005</c:v>
                </c:pt>
                <c:pt idx="46">
                  <c:v>42370</c:v>
                </c:pt>
                <c:pt idx="47">
                  <c:v>42736</c:v>
                </c:pt>
                <c:pt idx="48">
                  <c:v>43101</c:v>
                </c:pt>
              </c:numCache>
            </c:numRef>
          </c:cat>
          <c:val>
            <c:numRef>
              <c:f>'Personal Income Growth'!$B$2:$B$50</c:f>
              <c:numCache>
                <c:formatCode>General</c:formatCode>
                <c:ptCount val="49"/>
                <c:pt idx="0">
                  <c:v>8.0852299999999993</c:v>
                </c:pt>
                <c:pt idx="1">
                  <c:v>7.8308099999999996</c:v>
                </c:pt>
                <c:pt idx="2">
                  <c:v>9.8276699999999995</c:v>
                </c:pt>
                <c:pt idx="3">
                  <c:v>11.354710000000001</c:v>
                </c:pt>
                <c:pt idx="4">
                  <c:v>9.7335999999999991</c:v>
                </c:pt>
                <c:pt idx="5">
                  <c:v>9.3919300000000003</c:v>
                </c:pt>
                <c:pt idx="6">
                  <c:v>9.7311999999999994</c:v>
                </c:pt>
                <c:pt idx="7">
                  <c:v>10.42088</c:v>
                </c:pt>
                <c:pt idx="8">
                  <c:v>12.32405</c:v>
                </c:pt>
                <c:pt idx="9">
                  <c:v>11.747949999999999</c:v>
                </c:pt>
                <c:pt idx="10">
                  <c:v>11.57048</c:v>
                </c:pt>
                <c:pt idx="11">
                  <c:v>12.113429999999999</c:v>
                </c:pt>
                <c:pt idx="12">
                  <c:v>7.1581799999999998</c:v>
                </c:pt>
                <c:pt idx="13">
                  <c:v>6.7868000000000004</c:v>
                </c:pt>
                <c:pt idx="14">
                  <c:v>10.454650000000001</c:v>
                </c:pt>
                <c:pt idx="15">
                  <c:v>7.0508699999999997</c:v>
                </c:pt>
                <c:pt idx="16">
                  <c:v>5.9066700000000001</c:v>
                </c:pt>
                <c:pt idx="17">
                  <c:v>6.1213199999999999</c:v>
                </c:pt>
                <c:pt idx="18">
                  <c:v>8.1230100000000007</c:v>
                </c:pt>
                <c:pt idx="19">
                  <c:v>7.9883800000000003</c:v>
                </c:pt>
                <c:pt idx="20">
                  <c:v>6.2309700000000001</c:v>
                </c:pt>
                <c:pt idx="21">
                  <c:v>3.4824999999999999</c:v>
                </c:pt>
                <c:pt idx="22">
                  <c:v>6.6068800000000003</c:v>
                </c:pt>
                <c:pt idx="23">
                  <c:v>4.3734700000000002</c:v>
                </c:pt>
                <c:pt idx="24">
                  <c:v>5.1107199999999997</c:v>
                </c:pt>
                <c:pt idx="25">
                  <c:v>5.7887899999999997</c:v>
                </c:pt>
                <c:pt idx="26">
                  <c:v>6.1537100000000002</c:v>
                </c:pt>
                <c:pt idx="27">
                  <c:v>6.1983699999999997</c:v>
                </c:pt>
                <c:pt idx="28">
                  <c:v>7.2495399999999997</c:v>
                </c:pt>
                <c:pt idx="29">
                  <c:v>5.1955200000000001</c:v>
                </c:pt>
                <c:pt idx="30">
                  <c:v>8.1322600000000005</c:v>
                </c:pt>
                <c:pt idx="31">
                  <c:v>4.0796299999999999</c:v>
                </c:pt>
                <c:pt idx="32">
                  <c:v>1.70305</c:v>
                </c:pt>
                <c:pt idx="33">
                  <c:v>3.5875699999999999</c:v>
                </c:pt>
                <c:pt idx="34">
                  <c:v>5.7710100000000004</c:v>
                </c:pt>
                <c:pt idx="35">
                  <c:v>5.6120200000000002</c:v>
                </c:pt>
                <c:pt idx="36">
                  <c:v>7.3923699999999997</c:v>
                </c:pt>
                <c:pt idx="37">
                  <c:v>5.5007000000000001</c:v>
                </c:pt>
                <c:pt idx="38">
                  <c:v>3.6178699999999999</c:v>
                </c:pt>
                <c:pt idx="39">
                  <c:v>-3.0790299999999999</c:v>
                </c:pt>
                <c:pt idx="40">
                  <c:v>4.0839499999999997</c:v>
                </c:pt>
                <c:pt idx="41">
                  <c:v>6.1758899999999999</c:v>
                </c:pt>
                <c:pt idx="42">
                  <c:v>5.1277999999999997</c:v>
                </c:pt>
                <c:pt idx="43">
                  <c:v>1.2202200000000001</c:v>
                </c:pt>
                <c:pt idx="44">
                  <c:v>5.7161999999999997</c:v>
                </c:pt>
                <c:pt idx="45">
                  <c:v>4.8429700000000002</c:v>
                </c:pt>
                <c:pt idx="46">
                  <c:v>2.5666699999999998</c:v>
                </c:pt>
                <c:pt idx="47">
                  <c:v>4.6994899999999999</c:v>
                </c:pt>
                <c:pt idx="48">
                  <c:v>5.5712599999999997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32-4186-9C1F-39DD918072B2}"/>
            </c:ext>
          </c:extLst>
        </c:ser>
        <c:ser>
          <c:idx val="1"/>
          <c:order val="1"/>
          <c:tx>
            <c:strRef>
              <c:f>'Personal Income Growth'!$C$1</c:f>
              <c:strCache>
                <c:ptCount val="1"/>
                <c:pt idx="0">
                  <c:v>Horry County, SC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numRef>
              <c:f>'Personal Income Growth'!$A$2:$A$50</c:f>
              <c:numCache>
                <c:formatCode>m/d/yyyy</c:formatCode>
                <c:ptCount val="49"/>
                <c:pt idx="0">
                  <c:v>25569</c:v>
                </c:pt>
                <c:pt idx="1">
                  <c:v>25934</c:v>
                </c:pt>
                <c:pt idx="2">
                  <c:v>26299</c:v>
                </c:pt>
                <c:pt idx="3">
                  <c:v>26665</c:v>
                </c:pt>
                <c:pt idx="4">
                  <c:v>27030</c:v>
                </c:pt>
                <c:pt idx="5">
                  <c:v>27395</c:v>
                </c:pt>
                <c:pt idx="6">
                  <c:v>27760</c:v>
                </c:pt>
                <c:pt idx="7">
                  <c:v>28126</c:v>
                </c:pt>
                <c:pt idx="8">
                  <c:v>28491</c:v>
                </c:pt>
                <c:pt idx="9">
                  <c:v>28856</c:v>
                </c:pt>
                <c:pt idx="10">
                  <c:v>29221</c:v>
                </c:pt>
                <c:pt idx="11">
                  <c:v>29587</c:v>
                </c:pt>
                <c:pt idx="12">
                  <c:v>29952</c:v>
                </c:pt>
                <c:pt idx="13">
                  <c:v>30317</c:v>
                </c:pt>
                <c:pt idx="14">
                  <c:v>30682</c:v>
                </c:pt>
                <c:pt idx="15">
                  <c:v>31048</c:v>
                </c:pt>
                <c:pt idx="16">
                  <c:v>31413</c:v>
                </c:pt>
                <c:pt idx="17">
                  <c:v>31778</c:v>
                </c:pt>
                <c:pt idx="18">
                  <c:v>32143</c:v>
                </c:pt>
                <c:pt idx="19">
                  <c:v>32509</c:v>
                </c:pt>
                <c:pt idx="20">
                  <c:v>32874</c:v>
                </c:pt>
                <c:pt idx="21">
                  <c:v>33239</c:v>
                </c:pt>
                <c:pt idx="22">
                  <c:v>33604</c:v>
                </c:pt>
                <c:pt idx="23">
                  <c:v>33970</c:v>
                </c:pt>
                <c:pt idx="24">
                  <c:v>34335</c:v>
                </c:pt>
                <c:pt idx="25">
                  <c:v>34700</c:v>
                </c:pt>
                <c:pt idx="26">
                  <c:v>35065</c:v>
                </c:pt>
                <c:pt idx="27">
                  <c:v>35431</c:v>
                </c:pt>
                <c:pt idx="28">
                  <c:v>35796</c:v>
                </c:pt>
                <c:pt idx="29">
                  <c:v>36161</c:v>
                </c:pt>
                <c:pt idx="30">
                  <c:v>36526</c:v>
                </c:pt>
                <c:pt idx="31">
                  <c:v>36892</c:v>
                </c:pt>
                <c:pt idx="32">
                  <c:v>37257</c:v>
                </c:pt>
                <c:pt idx="33">
                  <c:v>37622</c:v>
                </c:pt>
                <c:pt idx="34">
                  <c:v>37987</c:v>
                </c:pt>
                <c:pt idx="35">
                  <c:v>38353</c:v>
                </c:pt>
                <c:pt idx="36">
                  <c:v>38718</c:v>
                </c:pt>
                <c:pt idx="37">
                  <c:v>39083</c:v>
                </c:pt>
                <c:pt idx="38">
                  <c:v>39448</c:v>
                </c:pt>
                <c:pt idx="39">
                  <c:v>39814</c:v>
                </c:pt>
                <c:pt idx="40">
                  <c:v>40179</c:v>
                </c:pt>
                <c:pt idx="41">
                  <c:v>40544</c:v>
                </c:pt>
                <c:pt idx="42">
                  <c:v>40909</c:v>
                </c:pt>
                <c:pt idx="43">
                  <c:v>41275</c:v>
                </c:pt>
                <c:pt idx="44">
                  <c:v>41640</c:v>
                </c:pt>
                <c:pt idx="45">
                  <c:v>42005</c:v>
                </c:pt>
                <c:pt idx="46">
                  <c:v>42370</c:v>
                </c:pt>
                <c:pt idx="47">
                  <c:v>42736</c:v>
                </c:pt>
                <c:pt idx="48">
                  <c:v>43101</c:v>
                </c:pt>
              </c:numCache>
            </c:numRef>
          </c:cat>
          <c:val>
            <c:numRef>
              <c:f>'Personal Income Growth'!$C$2:$C$50</c:f>
              <c:numCache>
                <c:formatCode>General</c:formatCode>
                <c:ptCount val="49"/>
                <c:pt idx="0">
                  <c:v>11.09976</c:v>
                </c:pt>
                <c:pt idx="1">
                  <c:v>21.004480000000001</c:v>
                </c:pt>
                <c:pt idx="2">
                  <c:v>15.729839999999999</c:v>
                </c:pt>
                <c:pt idx="3">
                  <c:v>14.64059</c:v>
                </c:pt>
                <c:pt idx="4">
                  <c:v>13.944889999999999</c:v>
                </c:pt>
                <c:pt idx="5">
                  <c:v>13.20476</c:v>
                </c:pt>
                <c:pt idx="6">
                  <c:v>10.54519</c:v>
                </c:pt>
                <c:pt idx="7">
                  <c:v>10.463039999999999</c:v>
                </c:pt>
                <c:pt idx="8">
                  <c:v>17.90766</c:v>
                </c:pt>
                <c:pt idx="9">
                  <c:v>9.8845200000000002</c:v>
                </c:pt>
                <c:pt idx="10">
                  <c:v>13.659829999999999</c:v>
                </c:pt>
                <c:pt idx="11">
                  <c:v>16.458970000000001</c:v>
                </c:pt>
                <c:pt idx="12">
                  <c:v>10.735670000000001</c:v>
                </c:pt>
                <c:pt idx="13">
                  <c:v>15.00658</c:v>
                </c:pt>
                <c:pt idx="14">
                  <c:v>14.44759</c:v>
                </c:pt>
                <c:pt idx="15">
                  <c:v>10.395860000000001</c:v>
                </c:pt>
                <c:pt idx="16">
                  <c:v>7.4242699999999999</c:v>
                </c:pt>
                <c:pt idx="17">
                  <c:v>10.54674</c:v>
                </c:pt>
                <c:pt idx="18">
                  <c:v>9.25244</c:v>
                </c:pt>
                <c:pt idx="19">
                  <c:v>10.95323</c:v>
                </c:pt>
                <c:pt idx="20">
                  <c:v>6.8825099999999999</c:v>
                </c:pt>
                <c:pt idx="21">
                  <c:v>5.3883200000000002</c:v>
                </c:pt>
                <c:pt idx="22">
                  <c:v>6.3721699999999997</c:v>
                </c:pt>
                <c:pt idx="23">
                  <c:v>3.8229700000000002</c:v>
                </c:pt>
                <c:pt idx="24">
                  <c:v>10.342689999999999</c:v>
                </c:pt>
                <c:pt idx="25">
                  <c:v>11.159050000000001</c:v>
                </c:pt>
                <c:pt idx="26">
                  <c:v>10.66161</c:v>
                </c:pt>
                <c:pt idx="27">
                  <c:v>9.8004599999999993</c:v>
                </c:pt>
                <c:pt idx="28">
                  <c:v>7.75441</c:v>
                </c:pt>
                <c:pt idx="29">
                  <c:v>6.9600799999999996</c:v>
                </c:pt>
                <c:pt idx="30">
                  <c:v>6.99559</c:v>
                </c:pt>
                <c:pt idx="31">
                  <c:v>2.0066999999999999</c:v>
                </c:pt>
                <c:pt idx="32">
                  <c:v>2.6876699999999998</c:v>
                </c:pt>
                <c:pt idx="33">
                  <c:v>5.3309300000000004</c:v>
                </c:pt>
                <c:pt idx="34">
                  <c:v>8.0359200000000008</c:v>
                </c:pt>
                <c:pt idx="35">
                  <c:v>9.1893100000000008</c:v>
                </c:pt>
                <c:pt idx="36">
                  <c:v>10.35182</c:v>
                </c:pt>
                <c:pt idx="37">
                  <c:v>6.7461599999999997</c:v>
                </c:pt>
                <c:pt idx="38">
                  <c:v>3.1961400000000002</c:v>
                </c:pt>
                <c:pt idx="39">
                  <c:v>-1.1160099999999999</c:v>
                </c:pt>
                <c:pt idx="40">
                  <c:v>2.6656499999999999</c:v>
                </c:pt>
                <c:pt idx="41">
                  <c:v>4.9705199999999996</c:v>
                </c:pt>
                <c:pt idx="42">
                  <c:v>4.4759900000000004</c:v>
                </c:pt>
                <c:pt idx="43">
                  <c:v>5.1307200000000002</c:v>
                </c:pt>
                <c:pt idx="44">
                  <c:v>7.8858499999999996</c:v>
                </c:pt>
                <c:pt idx="45">
                  <c:v>8.8058499999999995</c:v>
                </c:pt>
                <c:pt idx="46">
                  <c:v>5.9132400000000001</c:v>
                </c:pt>
                <c:pt idx="47">
                  <c:v>6.1817900000000003</c:v>
                </c:pt>
                <c:pt idx="48">
                  <c:v>6.67441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32-4186-9C1F-39DD918072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2763952"/>
        <c:axId val="701223440"/>
      </c:lineChart>
      <c:dateAx>
        <c:axId val="7027639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Time</a:t>
                </a:r>
              </a:p>
            </c:rich>
          </c:tx>
          <c:layout>
            <c:manualLayout>
              <c:xMode val="edge"/>
              <c:yMode val="edge"/>
              <c:x val="0.45090902138793532"/>
              <c:y val="0.936558252222050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1223440"/>
        <c:crosses val="autoZero"/>
        <c:auto val="1"/>
        <c:lblOffset val="100"/>
        <c:baseTimeUnit val="years"/>
      </c:dateAx>
      <c:valAx>
        <c:axId val="7012234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Percentage change from</a:t>
                </a:r>
                <a:r>
                  <a:rPr lang="en-US" sz="1200" baseline="0"/>
                  <a:t> a year ago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1.0076896379688076E-2"/>
              <c:y val="0.315949756280465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2763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78901802201656E-2"/>
          <c:y val="0.11915096724020609"/>
          <c:w val="0.89999994537623484"/>
          <c:h val="5.46666103230834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summer19!$B$361</c:f>
              <c:strCache>
                <c:ptCount val="1"/>
                <c:pt idx="0">
                  <c:v>History</c:v>
                </c:pt>
              </c:strCache>
            </c:strRef>
          </c:tx>
          <c:invertIfNegative val="0"/>
          <c:cat>
            <c:strRef>
              <c:f>summer19!$A$362:$A$379</c:f>
              <c:strCache>
                <c:ptCount val="18"/>
                <c:pt idx="0">
                  <c:v>2016Q1</c:v>
                </c:pt>
                <c:pt idx="1">
                  <c:v>2016Q2</c:v>
                </c:pt>
                <c:pt idx="2">
                  <c:v>2016Q3</c:v>
                </c:pt>
                <c:pt idx="3">
                  <c:v>2016Q4</c:v>
                </c:pt>
                <c:pt idx="4">
                  <c:v>2017Q1</c:v>
                </c:pt>
                <c:pt idx="5">
                  <c:v>2017Q2</c:v>
                </c:pt>
                <c:pt idx="6">
                  <c:v>2017Q3</c:v>
                </c:pt>
                <c:pt idx="7">
                  <c:v>2017Q4</c:v>
                </c:pt>
                <c:pt idx="8">
                  <c:v>2018Q1</c:v>
                </c:pt>
                <c:pt idx="9">
                  <c:v>2018Q2</c:v>
                </c:pt>
                <c:pt idx="10">
                  <c:v>2018Q3</c:v>
                </c:pt>
                <c:pt idx="11">
                  <c:v>2018Q4</c:v>
                </c:pt>
                <c:pt idx="12">
                  <c:v>2019Q1</c:v>
                </c:pt>
                <c:pt idx="13">
                  <c:v>2019Q2</c:v>
                </c:pt>
                <c:pt idx="14">
                  <c:v>2019Q3</c:v>
                </c:pt>
                <c:pt idx="15">
                  <c:v>2019Q4</c:v>
                </c:pt>
                <c:pt idx="16">
                  <c:v>2020Q1</c:v>
                </c:pt>
                <c:pt idx="17">
                  <c:v>2020Q2</c:v>
                </c:pt>
              </c:strCache>
            </c:strRef>
          </c:cat>
          <c:val>
            <c:numRef>
              <c:f>summer19!$B$362:$B$379</c:f>
              <c:numCache>
                <c:formatCode>0.0</c:formatCode>
                <c:ptCount val="18"/>
                <c:pt idx="0">
                  <c:v>0.1</c:v>
                </c:pt>
                <c:pt idx="1">
                  <c:v>2</c:v>
                </c:pt>
                <c:pt idx="2">
                  <c:v>1.9</c:v>
                </c:pt>
                <c:pt idx="3">
                  <c:v>2.2000000000000002</c:v>
                </c:pt>
                <c:pt idx="4">
                  <c:v>2</c:v>
                </c:pt>
                <c:pt idx="5">
                  <c:v>2.2999999999999998</c:v>
                </c:pt>
                <c:pt idx="6">
                  <c:v>2.2000000000000002</c:v>
                </c:pt>
                <c:pt idx="7">
                  <c:v>3.2</c:v>
                </c:pt>
                <c:pt idx="8">
                  <c:v>3.5</c:v>
                </c:pt>
                <c:pt idx="9">
                  <c:v>2.5</c:v>
                </c:pt>
                <c:pt idx="10">
                  <c:v>3.5</c:v>
                </c:pt>
                <c:pt idx="11">
                  <c:v>2.9</c:v>
                </c:pt>
                <c:pt idx="12">
                  <c:v>1.1000000000000001</c:v>
                </c:pt>
                <c:pt idx="13">
                  <c:v>3.1</c:v>
                </c:pt>
                <c:pt idx="14">
                  <c:v>2.1</c:v>
                </c:pt>
                <c:pt idx="15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08-4B9D-BFEF-06DE2B0693A5}"/>
            </c:ext>
          </c:extLst>
        </c:ser>
        <c:ser>
          <c:idx val="1"/>
          <c:order val="1"/>
          <c:tx>
            <c:strRef>
              <c:f>summer19!$C$361</c:f>
              <c:strCache>
                <c:ptCount val="1"/>
                <c:pt idx="0">
                  <c:v>Forecast</c:v>
                </c:pt>
              </c:strCache>
            </c:strRef>
          </c:tx>
          <c:invertIfNegative val="0"/>
          <c:cat>
            <c:strRef>
              <c:f>summer19!$A$362:$A$379</c:f>
              <c:strCache>
                <c:ptCount val="18"/>
                <c:pt idx="0">
                  <c:v>2016Q1</c:v>
                </c:pt>
                <c:pt idx="1">
                  <c:v>2016Q2</c:v>
                </c:pt>
                <c:pt idx="2">
                  <c:v>2016Q3</c:v>
                </c:pt>
                <c:pt idx="3">
                  <c:v>2016Q4</c:v>
                </c:pt>
                <c:pt idx="4">
                  <c:v>2017Q1</c:v>
                </c:pt>
                <c:pt idx="5">
                  <c:v>2017Q2</c:v>
                </c:pt>
                <c:pt idx="6">
                  <c:v>2017Q3</c:v>
                </c:pt>
                <c:pt idx="7">
                  <c:v>2017Q4</c:v>
                </c:pt>
                <c:pt idx="8">
                  <c:v>2018Q1</c:v>
                </c:pt>
                <c:pt idx="9">
                  <c:v>2018Q2</c:v>
                </c:pt>
                <c:pt idx="10">
                  <c:v>2018Q3</c:v>
                </c:pt>
                <c:pt idx="11">
                  <c:v>2018Q4</c:v>
                </c:pt>
                <c:pt idx="12">
                  <c:v>2019Q1</c:v>
                </c:pt>
                <c:pt idx="13">
                  <c:v>2019Q2</c:v>
                </c:pt>
                <c:pt idx="14">
                  <c:v>2019Q3</c:v>
                </c:pt>
                <c:pt idx="15">
                  <c:v>2019Q4</c:v>
                </c:pt>
                <c:pt idx="16">
                  <c:v>2020Q1</c:v>
                </c:pt>
                <c:pt idx="17">
                  <c:v>2020Q2</c:v>
                </c:pt>
              </c:strCache>
            </c:strRef>
          </c:cat>
          <c:val>
            <c:numRef>
              <c:f>summer19!$C$362:$C$379</c:f>
              <c:numCache>
                <c:formatCode>General</c:formatCode>
                <c:ptCount val="18"/>
                <c:pt idx="16" formatCode="0.0">
                  <c:v>2</c:v>
                </c:pt>
                <c:pt idx="17" formatCode="0.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08-4B9D-BFEF-06DE2B0693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207040"/>
        <c:axId val="75208576"/>
      </c:barChart>
      <c:catAx>
        <c:axId val="75207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5208576"/>
        <c:crosses val="autoZero"/>
        <c:auto val="1"/>
        <c:lblAlgn val="ctr"/>
        <c:lblOffset val="100"/>
        <c:noMultiLvlLbl val="0"/>
      </c:catAx>
      <c:valAx>
        <c:axId val="7520857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7520704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summer19!$B$23</c:f>
              <c:strCache>
                <c:ptCount val="1"/>
                <c:pt idx="0">
                  <c:v>History</c:v>
                </c:pt>
              </c:strCache>
            </c:strRef>
          </c:tx>
          <c:invertIfNegative val="0"/>
          <c:cat>
            <c:strRef>
              <c:f>summer19!$A$24:$A$41</c:f>
              <c:strCache>
                <c:ptCount val="18"/>
                <c:pt idx="0">
                  <c:v>2016Q1</c:v>
                </c:pt>
                <c:pt idx="1">
                  <c:v>2016Q2</c:v>
                </c:pt>
                <c:pt idx="2">
                  <c:v>2016Q3</c:v>
                </c:pt>
                <c:pt idx="3">
                  <c:v>2016Q4</c:v>
                </c:pt>
                <c:pt idx="4">
                  <c:v>2017Q1</c:v>
                </c:pt>
                <c:pt idx="5">
                  <c:v>2017Q2</c:v>
                </c:pt>
                <c:pt idx="6">
                  <c:v>2017Q3</c:v>
                </c:pt>
                <c:pt idx="7">
                  <c:v>2017Q4</c:v>
                </c:pt>
                <c:pt idx="8">
                  <c:v>2018Q1</c:v>
                </c:pt>
                <c:pt idx="9">
                  <c:v>2018Q2</c:v>
                </c:pt>
                <c:pt idx="10">
                  <c:v>2018Q3</c:v>
                </c:pt>
                <c:pt idx="11">
                  <c:v>2018Q4</c:v>
                </c:pt>
                <c:pt idx="12">
                  <c:v>2019Q1</c:v>
                </c:pt>
                <c:pt idx="13">
                  <c:v>2019Q2</c:v>
                </c:pt>
                <c:pt idx="14">
                  <c:v>2019Q3</c:v>
                </c:pt>
                <c:pt idx="15">
                  <c:v>2019Q4</c:v>
                </c:pt>
                <c:pt idx="16">
                  <c:v>2020Q1</c:v>
                </c:pt>
                <c:pt idx="17">
                  <c:v>2020Q2</c:v>
                </c:pt>
              </c:strCache>
            </c:strRef>
          </c:cat>
          <c:val>
            <c:numRef>
              <c:f>summer19!$B$24:$B$41</c:f>
              <c:numCache>
                <c:formatCode>0.0</c:formatCode>
                <c:ptCount val="18"/>
                <c:pt idx="0">
                  <c:v>112.247</c:v>
                </c:pt>
                <c:pt idx="1">
                  <c:v>262.75299999999999</c:v>
                </c:pt>
                <c:pt idx="2">
                  <c:v>375.14299999999997</c:v>
                </c:pt>
                <c:pt idx="3">
                  <c:v>218.40199999999999</c:v>
                </c:pt>
                <c:pt idx="4">
                  <c:v>121.217</c:v>
                </c:pt>
                <c:pt idx="5">
                  <c:v>293.678</c:v>
                </c:pt>
                <c:pt idx="6">
                  <c:v>439.02199999999999</c:v>
                </c:pt>
                <c:pt idx="7">
                  <c:v>271.048</c:v>
                </c:pt>
                <c:pt idx="8">
                  <c:v>139.93600000000001</c:v>
                </c:pt>
                <c:pt idx="9">
                  <c:v>339.3</c:v>
                </c:pt>
                <c:pt idx="10">
                  <c:v>510.6</c:v>
                </c:pt>
                <c:pt idx="11">
                  <c:v>269.39999999999998</c:v>
                </c:pt>
                <c:pt idx="12">
                  <c:v>145</c:v>
                </c:pt>
                <c:pt idx="13">
                  <c:v>349</c:v>
                </c:pt>
                <c:pt idx="14">
                  <c:v>526.29999999999995</c:v>
                </c:pt>
                <c:pt idx="15">
                  <c:v>283.89999999999998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A9-4BF2-901C-1BD4206E982B}"/>
            </c:ext>
          </c:extLst>
        </c:ser>
        <c:ser>
          <c:idx val="1"/>
          <c:order val="1"/>
          <c:tx>
            <c:strRef>
              <c:f>summer19!$C$23</c:f>
              <c:strCache>
                <c:ptCount val="1"/>
                <c:pt idx="0">
                  <c:v>Forecast</c:v>
                </c:pt>
              </c:strCache>
            </c:strRef>
          </c:tx>
          <c:invertIfNegative val="0"/>
          <c:cat>
            <c:strRef>
              <c:f>summer19!$A$24:$A$41</c:f>
              <c:strCache>
                <c:ptCount val="18"/>
                <c:pt idx="0">
                  <c:v>2016Q1</c:v>
                </c:pt>
                <c:pt idx="1">
                  <c:v>2016Q2</c:v>
                </c:pt>
                <c:pt idx="2">
                  <c:v>2016Q3</c:v>
                </c:pt>
                <c:pt idx="3">
                  <c:v>2016Q4</c:v>
                </c:pt>
                <c:pt idx="4">
                  <c:v>2017Q1</c:v>
                </c:pt>
                <c:pt idx="5">
                  <c:v>2017Q2</c:v>
                </c:pt>
                <c:pt idx="6">
                  <c:v>2017Q3</c:v>
                </c:pt>
                <c:pt idx="7">
                  <c:v>2017Q4</c:v>
                </c:pt>
                <c:pt idx="8">
                  <c:v>2018Q1</c:v>
                </c:pt>
                <c:pt idx="9">
                  <c:v>2018Q2</c:v>
                </c:pt>
                <c:pt idx="10">
                  <c:v>2018Q3</c:v>
                </c:pt>
                <c:pt idx="11">
                  <c:v>2018Q4</c:v>
                </c:pt>
                <c:pt idx="12">
                  <c:v>2019Q1</c:v>
                </c:pt>
                <c:pt idx="13">
                  <c:v>2019Q2</c:v>
                </c:pt>
                <c:pt idx="14">
                  <c:v>2019Q3</c:v>
                </c:pt>
                <c:pt idx="15">
                  <c:v>2019Q4</c:v>
                </c:pt>
                <c:pt idx="16">
                  <c:v>2020Q1</c:v>
                </c:pt>
                <c:pt idx="17">
                  <c:v>2020Q2</c:v>
                </c:pt>
              </c:strCache>
            </c:strRef>
          </c:cat>
          <c:val>
            <c:numRef>
              <c:f>summer19!$C$24:$C$41</c:f>
              <c:numCache>
                <c:formatCode>General</c:formatCode>
                <c:ptCount val="18"/>
                <c:pt idx="16" formatCode="0.0">
                  <c:v>149.4</c:v>
                </c:pt>
                <c:pt idx="17" formatCode="0.0">
                  <c:v>357.7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A9-4BF2-901C-1BD4206E9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318656"/>
        <c:axId val="81320192"/>
      </c:barChart>
      <c:catAx>
        <c:axId val="81318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1320192"/>
        <c:crosses val="autoZero"/>
        <c:auto val="1"/>
        <c:lblAlgn val="ctr"/>
        <c:lblOffset val="100"/>
        <c:noMultiLvlLbl val="0"/>
      </c:catAx>
      <c:valAx>
        <c:axId val="8132019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81318656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summer19!$B$65</c:f>
              <c:strCache>
                <c:ptCount val="1"/>
                <c:pt idx="0">
                  <c:v>History</c:v>
                </c:pt>
              </c:strCache>
            </c:strRef>
          </c:tx>
          <c:invertIfNegative val="0"/>
          <c:cat>
            <c:strRef>
              <c:f>summer19!$A$66:$A$83</c:f>
              <c:strCache>
                <c:ptCount val="18"/>
                <c:pt idx="0">
                  <c:v>2016Q1</c:v>
                </c:pt>
                <c:pt idx="1">
                  <c:v>2016Q2</c:v>
                </c:pt>
                <c:pt idx="2">
                  <c:v>2016Q3</c:v>
                </c:pt>
                <c:pt idx="3">
                  <c:v>2016Q4</c:v>
                </c:pt>
                <c:pt idx="4">
                  <c:v>2017Q1</c:v>
                </c:pt>
                <c:pt idx="5">
                  <c:v>2017Q2</c:v>
                </c:pt>
                <c:pt idx="6">
                  <c:v>2017Q3</c:v>
                </c:pt>
                <c:pt idx="7">
                  <c:v>2017Q4</c:v>
                </c:pt>
                <c:pt idx="8">
                  <c:v>2018Q1</c:v>
                </c:pt>
                <c:pt idx="9">
                  <c:v>2018Q2</c:v>
                </c:pt>
                <c:pt idx="10">
                  <c:v>2018Q3</c:v>
                </c:pt>
                <c:pt idx="11">
                  <c:v>2018Q4</c:v>
                </c:pt>
                <c:pt idx="12">
                  <c:v>2019Q1</c:v>
                </c:pt>
                <c:pt idx="13">
                  <c:v>2019Q2</c:v>
                </c:pt>
                <c:pt idx="14">
                  <c:v>2019Q3</c:v>
                </c:pt>
                <c:pt idx="15">
                  <c:v>2019Q4</c:v>
                </c:pt>
                <c:pt idx="16">
                  <c:v>2020Q1</c:v>
                </c:pt>
                <c:pt idx="17">
                  <c:v>2020Q2</c:v>
                </c:pt>
              </c:strCache>
            </c:strRef>
          </c:cat>
          <c:val>
            <c:numRef>
              <c:f>summer19!$B$66:$B$83</c:f>
              <c:numCache>
                <c:formatCode>0.0</c:formatCode>
                <c:ptCount val="18"/>
                <c:pt idx="0">
                  <c:v>32.369532820160899</c:v>
                </c:pt>
                <c:pt idx="1">
                  <c:v>60.2693257273257</c:v>
                </c:pt>
                <c:pt idx="2">
                  <c:v>82.123328107896</c:v>
                </c:pt>
                <c:pt idx="3">
                  <c:v>45.474107233333299</c:v>
                </c:pt>
                <c:pt idx="4">
                  <c:v>32.645564053333302</c:v>
                </c:pt>
                <c:pt idx="5">
                  <c:v>60.4129162087917</c:v>
                </c:pt>
                <c:pt idx="6">
                  <c:v>78.786063649568305</c:v>
                </c:pt>
                <c:pt idx="7">
                  <c:v>48.104023616263198</c:v>
                </c:pt>
                <c:pt idx="8">
                  <c:v>31.4254809460083</c:v>
                </c:pt>
                <c:pt idx="9">
                  <c:v>57.5</c:v>
                </c:pt>
                <c:pt idx="10">
                  <c:v>85.3</c:v>
                </c:pt>
                <c:pt idx="11">
                  <c:v>42.1</c:v>
                </c:pt>
                <c:pt idx="12">
                  <c:v>30.4</c:v>
                </c:pt>
                <c:pt idx="13">
                  <c:v>62.7</c:v>
                </c:pt>
                <c:pt idx="14">
                  <c:v>85.6</c:v>
                </c:pt>
                <c:pt idx="15">
                  <c:v>49.1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01-483B-84B1-9FC0D2D439F3}"/>
            </c:ext>
          </c:extLst>
        </c:ser>
        <c:ser>
          <c:idx val="1"/>
          <c:order val="1"/>
          <c:tx>
            <c:strRef>
              <c:f>summer19!$C$65</c:f>
              <c:strCache>
                <c:ptCount val="1"/>
                <c:pt idx="0">
                  <c:v>Forecast</c:v>
                </c:pt>
              </c:strCache>
            </c:strRef>
          </c:tx>
          <c:invertIfNegative val="0"/>
          <c:cat>
            <c:strRef>
              <c:f>summer19!$A$66:$A$83</c:f>
              <c:strCache>
                <c:ptCount val="18"/>
                <c:pt idx="0">
                  <c:v>2016Q1</c:v>
                </c:pt>
                <c:pt idx="1">
                  <c:v>2016Q2</c:v>
                </c:pt>
                <c:pt idx="2">
                  <c:v>2016Q3</c:v>
                </c:pt>
                <c:pt idx="3">
                  <c:v>2016Q4</c:v>
                </c:pt>
                <c:pt idx="4">
                  <c:v>2017Q1</c:v>
                </c:pt>
                <c:pt idx="5">
                  <c:v>2017Q2</c:v>
                </c:pt>
                <c:pt idx="6">
                  <c:v>2017Q3</c:v>
                </c:pt>
                <c:pt idx="7">
                  <c:v>2017Q4</c:v>
                </c:pt>
                <c:pt idx="8">
                  <c:v>2018Q1</c:v>
                </c:pt>
                <c:pt idx="9">
                  <c:v>2018Q2</c:v>
                </c:pt>
                <c:pt idx="10">
                  <c:v>2018Q3</c:v>
                </c:pt>
                <c:pt idx="11">
                  <c:v>2018Q4</c:v>
                </c:pt>
                <c:pt idx="12">
                  <c:v>2019Q1</c:v>
                </c:pt>
                <c:pt idx="13">
                  <c:v>2019Q2</c:v>
                </c:pt>
                <c:pt idx="14">
                  <c:v>2019Q3</c:v>
                </c:pt>
                <c:pt idx="15">
                  <c:v>2019Q4</c:v>
                </c:pt>
                <c:pt idx="16">
                  <c:v>2020Q1</c:v>
                </c:pt>
                <c:pt idx="17">
                  <c:v>2020Q2</c:v>
                </c:pt>
              </c:strCache>
            </c:strRef>
          </c:cat>
          <c:val>
            <c:numRef>
              <c:f>summer19!$C$66:$C$83</c:f>
              <c:numCache>
                <c:formatCode>General</c:formatCode>
                <c:ptCount val="18"/>
                <c:pt idx="16" formatCode="0.0">
                  <c:v>31.4</c:v>
                </c:pt>
                <c:pt idx="17" formatCode="0.0">
                  <c:v>63.3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01-483B-84B1-9FC0D2D439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528128"/>
        <c:axId val="166529664"/>
      </c:barChart>
      <c:catAx>
        <c:axId val="166528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6529664"/>
        <c:crosses val="autoZero"/>
        <c:auto val="1"/>
        <c:lblAlgn val="ctr"/>
        <c:lblOffset val="100"/>
        <c:noMultiLvlLbl val="0"/>
      </c:catAx>
      <c:valAx>
        <c:axId val="16652966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66528128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summer19!$B$86</c:f>
              <c:strCache>
                <c:ptCount val="1"/>
                <c:pt idx="0">
                  <c:v>History</c:v>
                </c:pt>
              </c:strCache>
            </c:strRef>
          </c:tx>
          <c:invertIfNegative val="0"/>
          <c:cat>
            <c:strRef>
              <c:f>summer19!$A$87:$A$104</c:f>
              <c:strCache>
                <c:ptCount val="18"/>
                <c:pt idx="0">
                  <c:v>2016Q1</c:v>
                </c:pt>
                <c:pt idx="1">
                  <c:v>2016Q2</c:v>
                </c:pt>
                <c:pt idx="2">
                  <c:v>2016Q3</c:v>
                </c:pt>
                <c:pt idx="3">
                  <c:v>2016Q4</c:v>
                </c:pt>
                <c:pt idx="4">
                  <c:v>2017Q1</c:v>
                </c:pt>
                <c:pt idx="5">
                  <c:v>2017Q2</c:v>
                </c:pt>
                <c:pt idx="6">
                  <c:v>2017Q3</c:v>
                </c:pt>
                <c:pt idx="7">
                  <c:v>2017Q4</c:v>
                </c:pt>
                <c:pt idx="8">
                  <c:v>2018Q1</c:v>
                </c:pt>
                <c:pt idx="9">
                  <c:v>2018Q2</c:v>
                </c:pt>
                <c:pt idx="10">
                  <c:v>2018Q3</c:v>
                </c:pt>
                <c:pt idx="11">
                  <c:v>2018Q4</c:v>
                </c:pt>
                <c:pt idx="12">
                  <c:v>2019Q1</c:v>
                </c:pt>
                <c:pt idx="13">
                  <c:v>2019Q2</c:v>
                </c:pt>
                <c:pt idx="14">
                  <c:v>2019Q3</c:v>
                </c:pt>
                <c:pt idx="15">
                  <c:v>2019Q4</c:v>
                </c:pt>
                <c:pt idx="16">
                  <c:v>2020Q1</c:v>
                </c:pt>
                <c:pt idx="17">
                  <c:v>2020Q2</c:v>
                </c:pt>
              </c:strCache>
            </c:strRef>
          </c:cat>
          <c:val>
            <c:numRef>
              <c:f>summer19!$B$87:$B$104</c:f>
              <c:numCache>
                <c:formatCode>0.0</c:formatCode>
                <c:ptCount val="18"/>
                <c:pt idx="0">
                  <c:v>58.930299790373503</c:v>
                </c:pt>
                <c:pt idx="1">
                  <c:v>105.236459283042</c:v>
                </c:pt>
                <c:pt idx="2">
                  <c:v>168.90263089639299</c:v>
                </c:pt>
                <c:pt idx="3">
                  <c:v>81.553245703333303</c:v>
                </c:pt>
                <c:pt idx="4">
                  <c:v>64.348361060000002</c:v>
                </c:pt>
                <c:pt idx="5">
                  <c:v>111.350869936409</c:v>
                </c:pt>
                <c:pt idx="6">
                  <c:v>174.77334023587699</c:v>
                </c:pt>
                <c:pt idx="7">
                  <c:v>84.213313144203795</c:v>
                </c:pt>
                <c:pt idx="8">
                  <c:v>62.508293429489797</c:v>
                </c:pt>
                <c:pt idx="9">
                  <c:v>111</c:v>
                </c:pt>
                <c:pt idx="10">
                  <c:v>175.5</c:v>
                </c:pt>
                <c:pt idx="11">
                  <c:v>83.2</c:v>
                </c:pt>
                <c:pt idx="12">
                  <c:v>65.3</c:v>
                </c:pt>
                <c:pt idx="13">
                  <c:v>114.4</c:v>
                </c:pt>
                <c:pt idx="14">
                  <c:v>179.3</c:v>
                </c:pt>
                <c:pt idx="15">
                  <c:v>88.5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9B-4D5D-8BBB-20848E218F35}"/>
            </c:ext>
          </c:extLst>
        </c:ser>
        <c:ser>
          <c:idx val="1"/>
          <c:order val="1"/>
          <c:tx>
            <c:strRef>
              <c:f>summer19!$C$86</c:f>
              <c:strCache>
                <c:ptCount val="1"/>
                <c:pt idx="0">
                  <c:v>Forecast</c:v>
                </c:pt>
              </c:strCache>
            </c:strRef>
          </c:tx>
          <c:invertIfNegative val="0"/>
          <c:cat>
            <c:strRef>
              <c:f>summer19!$A$87:$A$104</c:f>
              <c:strCache>
                <c:ptCount val="18"/>
                <c:pt idx="0">
                  <c:v>2016Q1</c:v>
                </c:pt>
                <c:pt idx="1">
                  <c:v>2016Q2</c:v>
                </c:pt>
                <c:pt idx="2">
                  <c:v>2016Q3</c:v>
                </c:pt>
                <c:pt idx="3">
                  <c:v>2016Q4</c:v>
                </c:pt>
                <c:pt idx="4">
                  <c:v>2017Q1</c:v>
                </c:pt>
                <c:pt idx="5">
                  <c:v>2017Q2</c:v>
                </c:pt>
                <c:pt idx="6">
                  <c:v>2017Q3</c:v>
                </c:pt>
                <c:pt idx="7">
                  <c:v>2017Q4</c:v>
                </c:pt>
                <c:pt idx="8">
                  <c:v>2018Q1</c:v>
                </c:pt>
                <c:pt idx="9">
                  <c:v>2018Q2</c:v>
                </c:pt>
                <c:pt idx="10">
                  <c:v>2018Q3</c:v>
                </c:pt>
                <c:pt idx="11">
                  <c:v>2018Q4</c:v>
                </c:pt>
                <c:pt idx="12">
                  <c:v>2019Q1</c:v>
                </c:pt>
                <c:pt idx="13">
                  <c:v>2019Q2</c:v>
                </c:pt>
                <c:pt idx="14">
                  <c:v>2019Q3</c:v>
                </c:pt>
                <c:pt idx="15">
                  <c:v>2019Q4</c:v>
                </c:pt>
                <c:pt idx="16">
                  <c:v>2020Q1</c:v>
                </c:pt>
                <c:pt idx="17">
                  <c:v>2020Q2</c:v>
                </c:pt>
              </c:strCache>
            </c:strRef>
          </c:cat>
          <c:val>
            <c:numRef>
              <c:f>summer19!$C$87:$C$104</c:f>
              <c:numCache>
                <c:formatCode>General</c:formatCode>
                <c:ptCount val="18"/>
                <c:pt idx="16" formatCode="0.0">
                  <c:v>68.099999999999994</c:v>
                </c:pt>
                <c:pt idx="17" formatCode="0.0">
                  <c:v>117.8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9B-4D5D-8BBB-20848E218F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255040"/>
        <c:axId val="167777024"/>
      </c:barChart>
      <c:catAx>
        <c:axId val="167255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7777024"/>
        <c:crosses val="autoZero"/>
        <c:auto val="1"/>
        <c:lblAlgn val="ctr"/>
        <c:lblOffset val="100"/>
        <c:noMultiLvlLbl val="0"/>
      </c:catAx>
      <c:valAx>
        <c:axId val="16777702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67255040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summer19!$B$128</c:f>
              <c:strCache>
                <c:ptCount val="1"/>
                <c:pt idx="0">
                  <c:v>History</c:v>
                </c:pt>
              </c:strCache>
            </c:strRef>
          </c:tx>
          <c:invertIfNegative val="0"/>
          <c:cat>
            <c:strRef>
              <c:f>summer19!$A$129:$A$146</c:f>
              <c:strCache>
                <c:ptCount val="18"/>
                <c:pt idx="0">
                  <c:v>2016Q1</c:v>
                </c:pt>
                <c:pt idx="1">
                  <c:v>2016Q2</c:v>
                </c:pt>
                <c:pt idx="2">
                  <c:v>2016Q3</c:v>
                </c:pt>
                <c:pt idx="3">
                  <c:v>2016Q4</c:v>
                </c:pt>
                <c:pt idx="4">
                  <c:v>2017Q1</c:v>
                </c:pt>
                <c:pt idx="5">
                  <c:v>2017Q2</c:v>
                </c:pt>
                <c:pt idx="6">
                  <c:v>2017Q3</c:v>
                </c:pt>
                <c:pt idx="7">
                  <c:v>2017Q4</c:v>
                </c:pt>
                <c:pt idx="8">
                  <c:v>2018Q1</c:v>
                </c:pt>
                <c:pt idx="9">
                  <c:v>2018Q2</c:v>
                </c:pt>
                <c:pt idx="10">
                  <c:v>2018Q3</c:v>
                </c:pt>
                <c:pt idx="11">
                  <c:v>2018Q4</c:v>
                </c:pt>
                <c:pt idx="12">
                  <c:v>2019Q1</c:v>
                </c:pt>
                <c:pt idx="13">
                  <c:v>2019Q2</c:v>
                </c:pt>
                <c:pt idx="14">
                  <c:v>2019Q3</c:v>
                </c:pt>
                <c:pt idx="15">
                  <c:v>2019Q4</c:v>
                </c:pt>
                <c:pt idx="16">
                  <c:v>2020Q1</c:v>
                </c:pt>
                <c:pt idx="17">
                  <c:v>2020Q2</c:v>
                </c:pt>
              </c:strCache>
            </c:strRef>
          </c:cat>
          <c:val>
            <c:numRef>
              <c:f>summer19!$B$129:$B$146</c:f>
              <c:numCache>
                <c:formatCode>0.0</c:formatCode>
                <c:ptCount val="18"/>
                <c:pt idx="0">
                  <c:v>1.5838270000000001</c:v>
                </c:pt>
                <c:pt idx="1">
                  <c:v>4.8169709999999997</c:v>
                </c:pt>
                <c:pt idx="2">
                  <c:v>12.60566</c:v>
                </c:pt>
                <c:pt idx="3">
                  <c:v>3.753695</c:v>
                </c:pt>
                <c:pt idx="4">
                  <c:v>1.602087</c:v>
                </c:pt>
                <c:pt idx="5">
                  <c:v>5.4018879999999996</c:v>
                </c:pt>
                <c:pt idx="6">
                  <c:v>12.643309</c:v>
                </c:pt>
                <c:pt idx="7">
                  <c:v>3.8226900000000001</c:v>
                </c:pt>
                <c:pt idx="8">
                  <c:v>1.7044225420093899</c:v>
                </c:pt>
                <c:pt idx="9">
                  <c:v>5.3</c:v>
                </c:pt>
                <c:pt idx="10">
                  <c:v>13</c:v>
                </c:pt>
                <c:pt idx="11">
                  <c:v>3.4</c:v>
                </c:pt>
                <c:pt idx="12">
                  <c:v>1.8</c:v>
                </c:pt>
                <c:pt idx="13">
                  <c:v>5.8</c:v>
                </c:pt>
                <c:pt idx="14">
                  <c:v>13.3</c:v>
                </c:pt>
                <c:pt idx="15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27-4A2A-97F5-03EAB35EF836}"/>
            </c:ext>
          </c:extLst>
        </c:ser>
        <c:ser>
          <c:idx val="1"/>
          <c:order val="1"/>
          <c:tx>
            <c:strRef>
              <c:f>summer19!$C$128</c:f>
              <c:strCache>
                <c:ptCount val="1"/>
                <c:pt idx="0">
                  <c:v>Forecast</c:v>
                </c:pt>
              </c:strCache>
            </c:strRef>
          </c:tx>
          <c:invertIfNegative val="0"/>
          <c:cat>
            <c:strRef>
              <c:f>summer19!$A$129:$A$146</c:f>
              <c:strCache>
                <c:ptCount val="18"/>
                <c:pt idx="0">
                  <c:v>2016Q1</c:v>
                </c:pt>
                <c:pt idx="1">
                  <c:v>2016Q2</c:v>
                </c:pt>
                <c:pt idx="2">
                  <c:v>2016Q3</c:v>
                </c:pt>
                <c:pt idx="3">
                  <c:v>2016Q4</c:v>
                </c:pt>
                <c:pt idx="4">
                  <c:v>2017Q1</c:v>
                </c:pt>
                <c:pt idx="5">
                  <c:v>2017Q2</c:v>
                </c:pt>
                <c:pt idx="6">
                  <c:v>2017Q3</c:v>
                </c:pt>
                <c:pt idx="7">
                  <c:v>2017Q4</c:v>
                </c:pt>
                <c:pt idx="8">
                  <c:v>2018Q1</c:v>
                </c:pt>
                <c:pt idx="9">
                  <c:v>2018Q2</c:v>
                </c:pt>
                <c:pt idx="10">
                  <c:v>2018Q3</c:v>
                </c:pt>
                <c:pt idx="11">
                  <c:v>2018Q4</c:v>
                </c:pt>
                <c:pt idx="12">
                  <c:v>2019Q1</c:v>
                </c:pt>
                <c:pt idx="13">
                  <c:v>2019Q2</c:v>
                </c:pt>
                <c:pt idx="14">
                  <c:v>2019Q3</c:v>
                </c:pt>
                <c:pt idx="15">
                  <c:v>2019Q4</c:v>
                </c:pt>
                <c:pt idx="16">
                  <c:v>2020Q1</c:v>
                </c:pt>
                <c:pt idx="17">
                  <c:v>2020Q2</c:v>
                </c:pt>
              </c:strCache>
            </c:strRef>
          </c:cat>
          <c:val>
            <c:numRef>
              <c:f>summer19!$C$129:$C$146</c:f>
              <c:numCache>
                <c:formatCode>General</c:formatCode>
                <c:ptCount val="18"/>
                <c:pt idx="16" formatCode="0.0">
                  <c:v>1.8</c:v>
                </c:pt>
                <c:pt idx="17" formatCode="0.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27-4A2A-97F5-03EAB35EF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842752"/>
        <c:axId val="60844288"/>
      </c:barChart>
      <c:catAx>
        <c:axId val="60842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0844288"/>
        <c:crosses val="autoZero"/>
        <c:auto val="1"/>
        <c:lblAlgn val="ctr"/>
        <c:lblOffset val="100"/>
        <c:noMultiLvlLbl val="0"/>
      </c:catAx>
      <c:valAx>
        <c:axId val="6084428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60842752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0.65741</cdr:x>
      <cdr:y>0.21703</cdr:y>
    </cdr:from>
    <cdr:to>
      <cdr:x>0.80556</cdr:x>
      <cdr:y>0.32555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10200" y="914400"/>
          <a:ext cx="1219200" cy="4572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Brunswick Co., NC</a:t>
          </a:r>
        </a:p>
        <a:p xmlns:a="http://schemas.openxmlformats.org/drawingml/2006/main">
          <a:r>
            <a:rPr lang="en-US" dirty="0" smtClean="0"/>
            <a:t>Added to MSA</a:t>
          </a:r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67648" cy="467835"/>
          </a:xfrm>
          <a:prstGeom prst="rect">
            <a:avLst/>
          </a:prstGeom>
        </p:spPr>
        <p:txBody>
          <a:bodyPr vert="horz" lIns="93903" tIns="46952" rIns="93903" bIns="46952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7814" y="1"/>
            <a:ext cx="3067647" cy="467835"/>
          </a:xfrm>
          <a:prstGeom prst="rect">
            <a:avLst/>
          </a:prstGeom>
        </p:spPr>
        <p:txBody>
          <a:bodyPr vert="horz" lIns="93903" tIns="46952" rIns="93903" bIns="46952" rtlCol="0"/>
          <a:lstStyle>
            <a:lvl1pPr algn="r">
              <a:defRPr sz="1200"/>
            </a:lvl1pPr>
          </a:lstStyle>
          <a:p>
            <a:pPr>
              <a:defRPr/>
            </a:pPr>
            <a:fld id="{9F161AF6-531C-42DA-BC02-2B8B7BB1A348}" type="datetimeFigureOut">
              <a:rPr lang="en-US"/>
              <a:pPr>
                <a:defRPr/>
              </a:pPr>
              <a:t>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93645"/>
            <a:ext cx="3067648" cy="467835"/>
          </a:xfrm>
          <a:prstGeom prst="rect">
            <a:avLst/>
          </a:prstGeom>
        </p:spPr>
        <p:txBody>
          <a:bodyPr vert="horz" lIns="93903" tIns="46952" rIns="93903" bIns="4695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7814" y="8893645"/>
            <a:ext cx="3067647" cy="467835"/>
          </a:xfrm>
          <a:prstGeom prst="rect">
            <a:avLst/>
          </a:prstGeom>
        </p:spPr>
        <p:txBody>
          <a:bodyPr vert="horz" lIns="93903" tIns="46952" rIns="93903" bIns="46952" rtlCol="0" anchor="b"/>
          <a:lstStyle>
            <a:lvl1pPr algn="r">
              <a:defRPr sz="1200"/>
            </a:lvl1pPr>
          </a:lstStyle>
          <a:p>
            <a:pPr>
              <a:defRPr/>
            </a:pPr>
            <a:fld id="{83A7023A-140F-4C63-870D-C2256A1C4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59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66032" cy="467835"/>
          </a:xfrm>
          <a:prstGeom prst="rect">
            <a:avLst/>
          </a:prstGeom>
        </p:spPr>
        <p:txBody>
          <a:bodyPr vert="horz" lIns="92403" tIns="46200" rIns="92403" bIns="4620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9427" y="1"/>
            <a:ext cx="3066032" cy="467835"/>
          </a:xfrm>
          <a:prstGeom prst="rect">
            <a:avLst/>
          </a:prstGeom>
        </p:spPr>
        <p:txBody>
          <a:bodyPr vert="horz" lIns="92403" tIns="46200" rIns="92403" bIns="46200" rtlCol="0"/>
          <a:lstStyle>
            <a:lvl1pPr algn="r">
              <a:defRPr sz="1200"/>
            </a:lvl1pPr>
          </a:lstStyle>
          <a:p>
            <a:pPr>
              <a:defRPr/>
            </a:pPr>
            <a:fld id="{6666568A-9E3E-4B56-B59E-6219DD10A861}" type="datetimeFigureOut">
              <a:rPr lang="en-US"/>
              <a:pPr>
                <a:defRPr/>
              </a:pPr>
              <a:t>2/6/2020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03" tIns="46200" rIns="92403" bIns="4620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547" y="4446824"/>
            <a:ext cx="5661983" cy="4213703"/>
          </a:xfrm>
          <a:prstGeom prst="rect">
            <a:avLst/>
          </a:prstGeom>
        </p:spPr>
        <p:txBody>
          <a:bodyPr vert="horz" lIns="92403" tIns="46200" rIns="92403" bIns="4620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93645"/>
            <a:ext cx="3066032" cy="467835"/>
          </a:xfrm>
          <a:prstGeom prst="rect">
            <a:avLst/>
          </a:prstGeom>
        </p:spPr>
        <p:txBody>
          <a:bodyPr vert="horz" lIns="92403" tIns="46200" rIns="92403" bIns="4620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9427" y="8893645"/>
            <a:ext cx="3066032" cy="467835"/>
          </a:xfrm>
          <a:prstGeom prst="rect">
            <a:avLst/>
          </a:prstGeom>
        </p:spPr>
        <p:txBody>
          <a:bodyPr vert="horz" lIns="92403" tIns="46200" rIns="92403" bIns="46200" rtlCol="0" anchor="b"/>
          <a:lstStyle>
            <a:lvl1pPr algn="r">
              <a:defRPr sz="1200"/>
            </a:lvl1pPr>
          </a:lstStyle>
          <a:p>
            <a:pPr>
              <a:defRPr/>
            </a:pPr>
            <a:fld id="{2331DBF4-A5AD-489F-9A04-371EBE236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214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0763" indent="-2887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5019" indent="-23100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7027" indent="-23100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9035" indent="-23100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1043" indent="-2310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3050" indent="-2310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5059" indent="-2310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7065" indent="-2310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59586D-7BB7-4444-BF1E-AA7BDC9B945A}" type="slidenum">
              <a:rPr lang="en-US" smtClean="0"/>
              <a:pPr eaLnBrk="1" hangingPunct="1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B0D90-F1A1-4543-8ACD-E53FA228A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1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6BB7F-E1C3-4432-997E-777F72061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41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36A39-7B0B-46A0-B66B-BF1476EB0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95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4A0E4-93E8-4D20-87FC-10503C960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7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586AC-673A-4B34-BE97-83A5E353C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58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F986A-225E-4DFC-807F-C8EF4474F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60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F599D-2DD5-46AB-ABEE-907CB5292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8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367B4-3FDF-4EE1-BA76-5A4F69D4A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58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E27E7-E24D-4738-B3E3-42F642D86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50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0AB43-0433-4A76-BF4A-83AEA3020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9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D171D-E0C9-4851-A741-0B86B81F6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84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F7EF4-C345-4726-A4D2-E6C8DAF89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24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E04BA21-21BC-408A-A4D7-C624E70B4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9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Regional </a:t>
            </a:r>
            <a:br>
              <a:rPr lang="en-US" dirty="0"/>
            </a:br>
            <a:r>
              <a:rPr lang="en-US" dirty="0"/>
              <a:t>Economic Outlook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Winter 2020</a:t>
            </a:r>
            <a:endParaRPr lang="en-US" sz="2800" dirty="0"/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February 5, 2020</a:t>
            </a:r>
            <a:endParaRPr lang="en-US" sz="1600" dirty="0"/>
          </a:p>
          <a:p>
            <a:pPr eaLnBrk="1" hangingPunct="1">
              <a:lnSpc>
                <a:spcPct val="80000"/>
              </a:lnSpc>
            </a:pPr>
            <a:r>
              <a:rPr lang="en-US" sz="1600" dirty="0"/>
              <a:t>Robert F. Salvino, Ph.D.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/>
              <a:t>Coastal Carolina University</a:t>
            </a:r>
          </a:p>
        </p:txBody>
      </p:sp>
      <p:pic>
        <p:nvPicPr>
          <p:cNvPr id="2052" name="Picture 4" descr="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1425"/>
            <a:ext cx="914400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5945"/>
            <a:ext cx="3510994" cy="762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914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09600"/>
          </a:xfrm>
        </p:spPr>
        <p:txBody>
          <a:bodyPr/>
          <a:lstStyle/>
          <a:p>
            <a:r>
              <a:rPr lang="en-US" sz="2400" dirty="0"/>
              <a:t>Hotel-</a:t>
            </a:r>
            <a:r>
              <a:rPr lang="en-US" sz="2400" dirty="0" err="1"/>
              <a:t>Condotel</a:t>
            </a:r>
            <a:r>
              <a:rPr lang="en-US" sz="2400" dirty="0"/>
              <a:t>-Campground Occupancy Rate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0" y="51193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/>
              <a:t>Source: Clay </a:t>
            </a:r>
            <a:r>
              <a:rPr lang="en-US" sz="1200" dirty="0" err="1"/>
              <a:t>Brittain</a:t>
            </a:r>
            <a:r>
              <a:rPr lang="en-US" sz="1200" dirty="0"/>
              <a:t> Jr. Center for Resort Tourism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5945"/>
            <a:ext cx="3510994" cy="762255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9362171"/>
              </p:ext>
            </p:extLst>
          </p:nvPr>
        </p:nvGraphicFramePr>
        <p:xfrm>
          <a:off x="676275" y="1750218"/>
          <a:ext cx="7791450" cy="3357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914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/>
          <a:lstStyle/>
          <a:p>
            <a:r>
              <a:rPr lang="en-US" sz="2400"/>
              <a:t>Hotel-</a:t>
            </a:r>
            <a:r>
              <a:rPr lang="en-US" sz="2400" dirty="0" err="1"/>
              <a:t>Condotel</a:t>
            </a:r>
            <a:r>
              <a:rPr lang="en-US" sz="2400" dirty="0"/>
              <a:t>-Campground Average Daily Rate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2362200" y="51193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/>
              <a:t>Source: Clay </a:t>
            </a:r>
            <a:r>
              <a:rPr lang="en-US" sz="1200" dirty="0" err="1"/>
              <a:t>Brittain</a:t>
            </a:r>
            <a:r>
              <a:rPr lang="en-US" sz="1200" dirty="0"/>
              <a:t> Jr. Center for Resort Tourism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5945"/>
            <a:ext cx="3510994" cy="762255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248230"/>
              </p:ext>
            </p:extLst>
          </p:nvPr>
        </p:nvGraphicFramePr>
        <p:xfrm>
          <a:off x="685800" y="1750218"/>
          <a:ext cx="7772400" cy="3357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bott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914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/>
          <a:lstStyle/>
          <a:p>
            <a:r>
              <a:rPr lang="en-US" sz="2400" dirty="0"/>
              <a:t>Accommodations Tax Revenue ($Millions)</a:t>
            </a:r>
          </a:p>
        </p:txBody>
      </p:sp>
      <p:sp>
        <p:nvSpPr>
          <p:cNvPr id="3" name="Rectangle 2"/>
          <p:cNvSpPr/>
          <p:nvPr/>
        </p:nvSpPr>
        <p:spPr>
          <a:xfrm>
            <a:off x="3250965" y="5119300"/>
            <a:ext cx="26420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Source: SC Department of Revenue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5945"/>
            <a:ext cx="3510994" cy="762255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9175218"/>
              </p:ext>
            </p:extLst>
          </p:nvPr>
        </p:nvGraphicFramePr>
        <p:xfrm>
          <a:off x="685800" y="1826418"/>
          <a:ext cx="7772400" cy="3205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914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/>
          <a:lstStyle/>
          <a:p>
            <a:r>
              <a:rPr lang="en-US" sz="2400" dirty="0"/>
              <a:t>Regional Single Family Permits</a:t>
            </a:r>
          </a:p>
        </p:txBody>
      </p:sp>
      <p:sp>
        <p:nvSpPr>
          <p:cNvPr id="3" name="Rectangle 2"/>
          <p:cNvSpPr/>
          <p:nvPr/>
        </p:nvSpPr>
        <p:spPr>
          <a:xfrm>
            <a:off x="2438400" y="51193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/>
              <a:t>Source: HUD State of the Cities Data System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5945"/>
            <a:ext cx="3510994" cy="762255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5218731"/>
              </p:ext>
            </p:extLst>
          </p:nvPr>
        </p:nvGraphicFramePr>
        <p:xfrm>
          <a:off x="762000" y="1809750"/>
          <a:ext cx="7619999" cy="323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457200" y="976700"/>
            <a:ext cx="8229600" cy="579438"/>
          </a:xfrm>
        </p:spPr>
        <p:txBody>
          <a:bodyPr/>
          <a:lstStyle/>
          <a:p>
            <a:r>
              <a:rPr lang="en-US" sz="2400" dirty="0"/>
              <a:t>Georgetown Retail Sales ($ Millions)</a:t>
            </a:r>
          </a:p>
        </p:txBody>
      </p:sp>
      <p:sp>
        <p:nvSpPr>
          <p:cNvPr id="3" name="Rectangle 2"/>
          <p:cNvSpPr/>
          <p:nvPr/>
        </p:nvSpPr>
        <p:spPr>
          <a:xfrm>
            <a:off x="3361157" y="5195500"/>
            <a:ext cx="26420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Source: SC Department of Revenue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5945"/>
            <a:ext cx="3510994" cy="762255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2332186"/>
              </p:ext>
            </p:extLst>
          </p:nvPr>
        </p:nvGraphicFramePr>
        <p:xfrm>
          <a:off x="785812" y="1921668"/>
          <a:ext cx="7572375" cy="3014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55502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/>
          <a:lstStyle/>
          <a:p>
            <a:r>
              <a:rPr lang="en-US" sz="2400" dirty="0"/>
              <a:t>Horry Retail Sales ($ Millions)</a:t>
            </a:r>
          </a:p>
        </p:txBody>
      </p:sp>
      <p:sp>
        <p:nvSpPr>
          <p:cNvPr id="3" name="Rectangle 2"/>
          <p:cNvSpPr/>
          <p:nvPr/>
        </p:nvSpPr>
        <p:spPr>
          <a:xfrm>
            <a:off x="3361157" y="5195500"/>
            <a:ext cx="26420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Source: SC Department of Revenue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5945"/>
            <a:ext cx="3510994" cy="762255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7537050"/>
              </p:ext>
            </p:extLst>
          </p:nvPr>
        </p:nvGraphicFramePr>
        <p:xfrm>
          <a:off x="785812" y="1921668"/>
          <a:ext cx="7572375" cy="3014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0534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457200" y="951512"/>
            <a:ext cx="8229600" cy="579438"/>
          </a:xfrm>
        </p:spPr>
        <p:txBody>
          <a:bodyPr/>
          <a:lstStyle/>
          <a:p>
            <a:r>
              <a:rPr lang="en-US" sz="2400" dirty="0"/>
              <a:t>Williamsburg Retail Sales ($ Millions)</a:t>
            </a:r>
          </a:p>
        </p:txBody>
      </p:sp>
      <p:sp>
        <p:nvSpPr>
          <p:cNvPr id="3" name="Rectangle 2"/>
          <p:cNvSpPr/>
          <p:nvPr/>
        </p:nvSpPr>
        <p:spPr>
          <a:xfrm>
            <a:off x="3361157" y="5195500"/>
            <a:ext cx="26420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Source: SC Department of Revenue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5945"/>
            <a:ext cx="3510994" cy="762255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1773312"/>
              </p:ext>
            </p:extLst>
          </p:nvPr>
        </p:nvGraphicFramePr>
        <p:xfrm>
          <a:off x="785812" y="1921668"/>
          <a:ext cx="7572375" cy="3014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07789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914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itle 1"/>
          <p:cNvSpPr>
            <a:spLocks noGrp="1"/>
          </p:cNvSpPr>
          <p:nvPr>
            <p:ph type="title"/>
          </p:nvPr>
        </p:nvSpPr>
        <p:spPr>
          <a:xfrm>
            <a:off x="457200" y="995272"/>
            <a:ext cx="8229600" cy="422365"/>
          </a:xfrm>
        </p:spPr>
        <p:txBody>
          <a:bodyPr/>
          <a:lstStyle/>
          <a:p>
            <a:r>
              <a:rPr lang="en-US" sz="2400" dirty="0"/>
              <a:t>Georgetown Employment (Thousands)</a:t>
            </a:r>
          </a:p>
        </p:txBody>
      </p:sp>
      <p:sp>
        <p:nvSpPr>
          <p:cNvPr id="3" name="Rectangle 2"/>
          <p:cNvSpPr/>
          <p:nvPr/>
        </p:nvSpPr>
        <p:spPr>
          <a:xfrm>
            <a:off x="1981200" y="5133201"/>
            <a:ext cx="533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Source: Local Area Unemployment Statistics, Bureau of Labor Statistics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5945"/>
            <a:ext cx="3510994" cy="762255"/>
          </a:xfrm>
          <a:prstGeom prst="rect">
            <a:avLst/>
          </a:prstGeom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3888019"/>
              </p:ext>
            </p:extLst>
          </p:nvPr>
        </p:nvGraphicFramePr>
        <p:xfrm>
          <a:off x="785812" y="1921668"/>
          <a:ext cx="7572375" cy="3014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14076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914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itle 1"/>
          <p:cNvSpPr>
            <a:spLocks noGrp="1"/>
          </p:cNvSpPr>
          <p:nvPr>
            <p:ph type="title"/>
          </p:nvPr>
        </p:nvSpPr>
        <p:spPr>
          <a:xfrm>
            <a:off x="457200" y="1010513"/>
            <a:ext cx="8229600" cy="579438"/>
          </a:xfrm>
        </p:spPr>
        <p:txBody>
          <a:bodyPr/>
          <a:lstStyle/>
          <a:p>
            <a:r>
              <a:rPr lang="en-US" sz="2400" dirty="0"/>
              <a:t>Horry Employment (Thousands)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5000" y="5133201"/>
            <a:ext cx="533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Source: Local Area Unemployment Statistics, Bureau of Labor Statistics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5945"/>
            <a:ext cx="3510994" cy="762255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0906560"/>
              </p:ext>
            </p:extLst>
          </p:nvPr>
        </p:nvGraphicFramePr>
        <p:xfrm>
          <a:off x="785812" y="1921668"/>
          <a:ext cx="7572375" cy="3014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61517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914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/>
          <a:lstStyle/>
          <a:p>
            <a:r>
              <a:rPr lang="en-US" sz="2400" dirty="0"/>
              <a:t>Williamsburg Employment (Thousands)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4999" y="5133201"/>
            <a:ext cx="533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Source: Local Area Unemployment Statistics, Bureau of Labor Statistics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5945"/>
            <a:ext cx="3510994" cy="762255"/>
          </a:xfrm>
          <a:prstGeom prst="rect">
            <a:avLst/>
          </a:prstGeom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6336625"/>
              </p:ext>
            </p:extLst>
          </p:nvPr>
        </p:nvGraphicFramePr>
        <p:xfrm>
          <a:off x="785812" y="1921668"/>
          <a:ext cx="7572375" cy="3014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84704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38199"/>
            <a:ext cx="8229600" cy="381001"/>
          </a:xfrm>
        </p:spPr>
        <p:txBody>
          <a:bodyPr/>
          <a:lstStyle/>
          <a:p>
            <a:r>
              <a:rPr lang="en-US" sz="2400" b="1" dirty="0" smtClean="0"/>
              <a:t>Executive Summary</a:t>
            </a:r>
            <a:endParaRPr lang="en-US" sz="24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National Economy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/>
              <a:t>2.1% GDP growth 2019, 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 and 4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quarters.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/>
              <a:t>U.S. </a:t>
            </a:r>
            <a:r>
              <a:rPr lang="en-US" sz="1400" dirty="0"/>
              <a:t>u</a:t>
            </a:r>
            <a:r>
              <a:rPr lang="en-US" sz="1400" dirty="0" smtClean="0"/>
              <a:t>nemployment down to 3.5%, compared to 4.0% one year ago.</a:t>
            </a:r>
            <a:endParaRPr lang="en-US" sz="1400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/>
              <a:t>Coronavirus outbreak temporarily shaking up markets but should not prove enduring.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Regional Insight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5945"/>
            <a:ext cx="3510994" cy="762255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2019Q4 from </a:t>
            </a:r>
            <a:r>
              <a:rPr lang="en-US" sz="1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2019Q4 </a:t>
            </a:r>
            <a:r>
              <a:rPr lang="en-US" sz="1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Horry Co.:</a:t>
            </a:r>
            <a:endParaRPr lang="en-US" sz="14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14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Unemployment: </a:t>
            </a:r>
            <a:r>
              <a:rPr lang="en-US" sz="1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3.2% (-0.8)</a:t>
            </a:r>
            <a:endParaRPr lang="en-US" sz="1400" kern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Employment: </a:t>
            </a:r>
            <a:r>
              <a:rPr lang="en-US" sz="1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147,558 (+6.5%)</a:t>
            </a:r>
            <a:endParaRPr lang="en-US" sz="1400" kern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Occupancy</a:t>
            </a:r>
            <a:r>
              <a:rPr lang="en-US" sz="1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49.1% (+7.0)</a:t>
            </a:r>
            <a:endParaRPr lang="en-US" sz="14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Retail Sales</a:t>
            </a:r>
            <a:r>
              <a:rPr lang="en-US" sz="1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kern="12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2.7 billion (+0.6%)</a:t>
            </a:r>
            <a:endParaRPr lang="en-US" sz="1400" kern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see remaining slides…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Title 3"/>
          <p:cNvSpPr txBox="1">
            <a:spLocks/>
          </p:cNvSpPr>
          <p:nvPr/>
        </p:nvSpPr>
        <p:spPr bwMode="auto">
          <a:xfrm>
            <a:off x="456407" y="1287461"/>
            <a:ext cx="8229600" cy="38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Economic Outlook Board of the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Waccamaw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Council of Governments met on 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February 5, 2020 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review the latest quarterly economic indicators for the Grand Strand and surrounding region. </a:t>
            </a: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4F31455F-DEBD-4251-A689-E2D4A157F1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1666083"/>
              </p:ext>
            </p:extLst>
          </p:nvPr>
        </p:nvGraphicFramePr>
        <p:xfrm>
          <a:off x="382588" y="3962400"/>
          <a:ext cx="8456612" cy="2803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998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914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457200" y="988459"/>
            <a:ext cx="8229600" cy="579438"/>
          </a:xfrm>
        </p:spPr>
        <p:txBody>
          <a:bodyPr/>
          <a:lstStyle/>
          <a:p>
            <a:r>
              <a:rPr lang="en-US" sz="2400" dirty="0"/>
              <a:t>Georgetown Unemployment Rate</a:t>
            </a:r>
          </a:p>
        </p:txBody>
      </p:sp>
      <p:sp>
        <p:nvSpPr>
          <p:cNvPr id="6" name="Rectangle 5"/>
          <p:cNvSpPr/>
          <p:nvPr/>
        </p:nvSpPr>
        <p:spPr>
          <a:xfrm>
            <a:off x="1993037" y="5107541"/>
            <a:ext cx="533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Source: Local Area Unemployment Statistics, Bureau of Labor Statistics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5945"/>
            <a:ext cx="3510994" cy="762255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9071056"/>
              </p:ext>
            </p:extLst>
          </p:nvPr>
        </p:nvGraphicFramePr>
        <p:xfrm>
          <a:off x="1071562" y="1838325"/>
          <a:ext cx="7000875" cy="3181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8458"/>
            <a:ext cx="8229600" cy="429179"/>
          </a:xfrm>
        </p:spPr>
        <p:txBody>
          <a:bodyPr/>
          <a:lstStyle/>
          <a:p>
            <a:r>
              <a:rPr lang="en-US" sz="2400" dirty="0"/>
              <a:t>Horry Unemployment Rate</a:t>
            </a:r>
          </a:p>
        </p:txBody>
      </p:sp>
      <p:pic>
        <p:nvPicPr>
          <p:cNvPr id="3" name="Picture 4" descr="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914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81200" y="5247482"/>
            <a:ext cx="533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Source: Local Area Unemployment Statistics, Bureau of Labor Statistics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5945"/>
            <a:ext cx="3510994" cy="762255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2881268"/>
              </p:ext>
            </p:extLst>
          </p:nvPr>
        </p:nvGraphicFramePr>
        <p:xfrm>
          <a:off x="1076325" y="1869281"/>
          <a:ext cx="6991350" cy="3119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92314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548599"/>
          </a:xfrm>
        </p:spPr>
        <p:txBody>
          <a:bodyPr/>
          <a:lstStyle/>
          <a:p>
            <a:r>
              <a:rPr lang="en-US" sz="2400" dirty="0"/>
              <a:t>Williamsburg Unemployment Rate</a:t>
            </a:r>
          </a:p>
        </p:txBody>
      </p:sp>
      <p:pic>
        <p:nvPicPr>
          <p:cNvPr id="4" name="Picture 4" descr="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914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93037" y="5226961"/>
            <a:ext cx="533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Source: Local Area Unemployment Statistics, Bureau of Labor Statistics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5945"/>
            <a:ext cx="3510994" cy="762255"/>
          </a:xfrm>
          <a:prstGeom prst="rect">
            <a:avLst/>
          </a:prstGeom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2623915"/>
              </p:ext>
            </p:extLst>
          </p:nvPr>
        </p:nvGraphicFramePr>
        <p:xfrm>
          <a:off x="814387" y="1876425"/>
          <a:ext cx="7515226" cy="310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09797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2612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Worksheet" r:id="rId3" imgW="10448922" imgH="6724519" progId="Excel.Sheet.8">
                  <p:embed/>
                </p:oleObj>
              </mc:Choice>
              <mc:Fallback>
                <p:oleObj name="Worksheet" r:id="rId3" imgW="10448922" imgH="672451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8269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 Notes and 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/>
              <a:t>Tourism Quarters: To reflect the importance of the seasons, offset by 1 month so that Q1 (Winter) is December, January, February, Q2 (Spring) is March, April, May, Q3 (Summer) is June, July, August and Q4 (Fall) is September, October, November. </a:t>
            </a:r>
          </a:p>
          <a:p>
            <a:endParaRPr lang="en-US" sz="1400" dirty="0"/>
          </a:p>
          <a:p>
            <a:r>
              <a:rPr lang="en-US" sz="1400" dirty="0"/>
              <a:t>National data is based on normal calendar year, e.g. GDP 1</a:t>
            </a:r>
            <a:r>
              <a:rPr lang="en-US" sz="1400" baseline="30000" dirty="0"/>
              <a:t>st</a:t>
            </a:r>
            <a:r>
              <a:rPr lang="en-US" sz="1400" dirty="0"/>
              <a:t> quarter is for January, February, March.</a:t>
            </a:r>
          </a:p>
          <a:p>
            <a:endParaRPr lang="en-US" sz="1400" dirty="0"/>
          </a:p>
          <a:p>
            <a:r>
              <a:rPr lang="en-US" sz="1400" dirty="0"/>
              <a:t>All data reflect the period of business activity, unless otherwise noted.</a:t>
            </a:r>
          </a:p>
          <a:p>
            <a:endParaRPr lang="en-US" sz="1400" dirty="0"/>
          </a:p>
          <a:p>
            <a:r>
              <a:rPr lang="en-US" sz="1400" dirty="0"/>
              <a:t>Receipts and collections of tax revenue by SC DOR may not coincide with period of business activity, e.g. retail sales business activity shows quarterly spikes; however the actual business activity may not resemble this periodic behavior.</a:t>
            </a:r>
          </a:p>
          <a:p>
            <a:endParaRPr lang="en-US" sz="1400" dirty="0"/>
          </a:p>
          <a:p>
            <a:r>
              <a:rPr lang="en-US" sz="1400" dirty="0"/>
              <a:t>Reported and estimated changes in rate measures are reported as unit changes rather than percent changes, for example the unemployment rate movement from 6% to 6.5% is shown as a movement of one-half of a point (0.5).</a:t>
            </a:r>
          </a:p>
          <a:p>
            <a:pPr marL="0" indent="0">
              <a:buNone/>
            </a:pP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8266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/>
          <a:lstStyle/>
          <a:p>
            <a:r>
              <a:rPr lang="en-US" sz="2400" dirty="0" smtClean="0"/>
              <a:t>U.S. Unemployment Historical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8229600" cy="35814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5945"/>
            <a:ext cx="3510994" cy="762255"/>
          </a:xfrm>
          <a:prstGeom prst="rect">
            <a:avLst/>
          </a:prstGeom>
        </p:spPr>
      </p:pic>
      <p:pic>
        <p:nvPicPr>
          <p:cNvPr id="5" name="Picture 4" descr="bott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914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02998" y="3500868"/>
            <a:ext cx="190499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Post-war and Korean Conflict: 1950-1953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524000" y="4224465"/>
            <a:ext cx="533400" cy="4538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38400" y="2487323"/>
            <a:ext cx="237347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1960’s expansion:</a:t>
            </a:r>
          </a:p>
          <a:p>
            <a:r>
              <a:rPr lang="en-US" dirty="0" smtClean="0"/>
              <a:t>Top PIT rate lowered:</a:t>
            </a:r>
          </a:p>
          <a:p>
            <a:r>
              <a:rPr lang="en-US" dirty="0" smtClean="0"/>
              <a:t>91% to 70%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276600" y="3429000"/>
            <a:ext cx="762000" cy="10224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774797" y="4128840"/>
            <a:ext cx="242887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Lowest on record was</a:t>
            </a:r>
          </a:p>
          <a:p>
            <a:r>
              <a:rPr lang="en-US" dirty="0" smtClean="0"/>
              <a:t>During WWII: 1.2%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6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5945"/>
            <a:ext cx="3510994" cy="762255"/>
          </a:xfrm>
          <a:prstGeom prst="rect">
            <a:avLst/>
          </a:prstGeom>
        </p:spPr>
      </p:pic>
      <p:pic>
        <p:nvPicPr>
          <p:cNvPr id="6" name="Picture 4" descr="bott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1425"/>
            <a:ext cx="914400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133600" y="5293925"/>
            <a:ext cx="5105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Source: U.S. </a:t>
            </a:r>
            <a:r>
              <a:rPr lang="en-US" sz="1200" dirty="0" smtClean="0"/>
              <a:t>Census</a:t>
            </a:r>
            <a:endParaRPr lang="en-US" sz="1200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57859642-44F9-4033-B28B-9ECD2B3989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45287"/>
              </p:ext>
            </p:extLst>
          </p:nvPr>
        </p:nvGraphicFramePr>
        <p:xfrm>
          <a:off x="457200" y="838200"/>
          <a:ext cx="8229600" cy="421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2783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EBB1960-42AE-4040-8DA1-E7A3DFA43A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3238067"/>
              </p:ext>
            </p:extLst>
          </p:nvPr>
        </p:nvGraphicFramePr>
        <p:xfrm>
          <a:off x="457200" y="990601"/>
          <a:ext cx="8229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5945"/>
            <a:ext cx="3510994" cy="7622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33600" y="5293925"/>
            <a:ext cx="5105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Source: U.S. </a:t>
            </a:r>
            <a:r>
              <a:rPr lang="en-US" sz="1200" dirty="0" smtClean="0"/>
              <a:t>Bureau of Economic Analysis</a:t>
            </a:r>
            <a:endParaRPr lang="en-US" sz="1200" dirty="0"/>
          </a:p>
        </p:txBody>
      </p:sp>
      <p:pic>
        <p:nvPicPr>
          <p:cNvPr id="7" name="Picture 4" descr="bott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1425"/>
            <a:ext cx="914400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57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F31455F-DEBD-4251-A689-E2D4A157F1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105927"/>
              </p:ext>
            </p:extLst>
          </p:nvPr>
        </p:nvGraphicFramePr>
        <p:xfrm>
          <a:off x="457200" y="762000"/>
          <a:ext cx="8229600" cy="4572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2133600" y="5293925"/>
            <a:ext cx="5105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Source: U.S. </a:t>
            </a:r>
            <a:r>
              <a:rPr lang="en-US" sz="1200" dirty="0" smtClean="0"/>
              <a:t>Bureau of Economic Analysis</a:t>
            </a:r>
            <a:endParaRPr lang="en-US" sz="1200" dirty="0"/>
          </a:p>
        </p:txBody>
      </p:sp>
      <p:pic>
        <p:nvPicPr>
          <p:cNvPr id="6" name="Picture 4" descr="bott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1425"/>
            <a:ext cx="914400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5945"/>
            <a:ext cx="3510994" cy="76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6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914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2"/>
          <p:cNvSpPr>
            <a:spLocks noGrp="1"/>
          </p:cNvSpPr>
          <p:nvPr>
            <p:ph type="title"/>
          </p:nvPr>
        </p:nvSpPr>
        <p:spPr>
          <a:xfrm>
            <a:off x="457199" y="792162"/>
            <a:ext cx="8229600" cy="808038"/>
          </a:xfrm>
        </p:spPr>
        <p:txBody>
          <a:bodyPr/>
          <a:lstStyle/>
          <a:p>
            <a:r>
              <a:rPr lang="en-US" sz="2400" dirty="0"/>
              <a:t>Annualized Real GDP Growth (%)</a:t>
            </a:r>
          </a:p>
        </p:txBody>
      </p:sp>
      <p:sp>
        <p:nvSpPr>
          <p:cNvPr id="5" name="Rectangle 4"/>
          <p:cNvSpPr/>
          <p:nvPr/>
        </p:nvSpPr>
        <p:spPr>
          <a:xfrm>
            <a:off x="2133600" y="5119300"/>
            <a:ext cx="5105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Source: U.S. Department of Commerce: Bureau of Economic Analysis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5945"/>
            <a:ext cx="3510994" cy="762255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4365641"/>
              </p:ext>
            </p:extLst>
          </p:nvPr>
        </p:nvGraphicFramePr>
        <p:xfrm>
          <a:off x="581024" y="1807368"/>
          <a:ext cx="7981951" cy="3243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itle 1"/>
          <p:cNvSpPr>
            <a:spLocks noGrp="1"/>
          </p:cNvSpPr>
          <p:nvPr>
            <p:ph type="title"/>
          </p:nvPr>
        </p:nvSpPr>
        <p:spPr>
          <a:xfrm>
            <a:off x="457200" y="951512"/>
            <a:ext cx="8229600" cy="579438"/>
          </a:xfrm>
        </p:spPr>
        <p:txBody>
          <a:bodyPr/>
          <a:lstStyle/>
          <a:p>
            <a:r>
              <a:rPr lang="en-US" sz="2400" dirty="0"/>
              <a:t>MYR Airport Deplanements (Thousands)</a:t>
            </a:r>
          </a:p>
        </p:txBody>
      </p:sp>
      <p:sp>
        <p:nvSpPr>
          <p:cNvPr id="3" name="Rectangle 2"/>
          <p:cNvSpPr/>
          <p:nvPr/>
        </p:nvSpPr>
        <p:spPr>
          <a:xfrm>
            <a:off x="2914095" y="5195500"/>
            <a:ext cx="30263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Source: Myrtle Beach International Airport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5945"/>
            <a:ext cx="3510994" cy="762255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8438883"/>
              </p:ext>
            </p:extLst>
          </p:nvPr>
        </p:nvGraphicFramePr>
        <p:xfrm>
          <a:off x="652462" y="1883568"/>
          <a:ext cx="7839075" cy="3090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10680</TotalTime>
  <Words>630</Words>
  <Application>Microsoft Office PowerPoint</Application>
  <PresentationFormat>On-screen Show (4:3)</PresentationFormat>
  <Paragraphs>90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Default Design</vt:lpstr>
      <vt:lpstr>Worksheet</vt:lpstr>
      <vt:lpstr>Regional  Economic Outlook</vt:lpstr>
      <vt:lpstr>Executive Summary</vt:lpstr>
      <vt:lpstr>Helpful Notes and Reminders</vt:lpstr>
      <vt:lpstr>U.S. Unemployment Historical</vt:lpstr>
      <vt:lpstr>PowerPoint Presentation</vt:lpstr>
      <vt:lpstr>PowerPoint Presentation</vt:lpstr>
      <vt:lpstr>PowerPoint Presentation</vt:lpstr>
      <vt:lpstr>Annualized Real GDP Growth (%)</vt:lpstr>
      <vt:lpstr>MYR Airport Deplanements (Thousands)</vt:lpstr>
      <vt:lpstr>Hotel-Condotel-Campground Occupancy Rate</vt:lpstr>
      <vt:lpstr>Hotel-Condotel-Campground Average Daily Rate</vt:lpstr>
      <vt:lpstr>Accommodations Tax Revenue ($Millions)</vt:lpstr>
      <vt:lpstr>Regional Single Family Permits</vt:lpstr>
      <vt:lpstr>Georgetown Retail Sales ($ Millions)</vt:lpstr>
      <vt:lpstr>Horry Retail Sales ($ Millions)</vt:lpstr>
      <vt:lpstr>Williamsburg Retail Sales ($ Millions)</vt:lpstr>
      <vt:lpstr>Georgetown Employment (Thousands)</vt:lpstr>
      <vt:lpstr>Horry Employment (Thousands)</vt:lpstr>
      <vt:lpstr>Williamsburg Employment (Thousands)</vt:lpstr>
      <vt:lpstr>Georgetown Unemployment Rate</vt:lpstr>
      <vt:lpstr>Horry Unemployment Rate</vt:lpstr>
      <vt:lpstr>Williamsburg Unemployment Rate</vt:lpstr>
      <vt:lpstr>PowerPoint Presentation</vt:lpstr>
    </vt:vector>
  </TitlesOfParts>
  <Company>CCU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Waccamaw Regional  Economic Outlook</dc:title>
  <dc:creator>Faculty</dc:creator>
  <cp:lastModifiedBy>Robert F. Salvino, Jr.</cp:lastModifiedBy>
  <cp:revision>689</cp:revision>
  <cp:lastPrinted>2017-05-10T13:59:50Z</cp:lastPrinted>
  <dcterms:created xsi:type="dcterms:W3CDTF">2011-02-10T21:24:37Z</dcterms:created>
  <dcterms:modified xsi:type="dcterms:W3CDTF">2020-02-06T19:50:45Z</dcterms:modified>
</cp:coreProperties>
</file>